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8" r:id="rId3"/>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Cousine"/>
      <p:regular r:id="rId27"/>
      <p:bold r:id="rId28"/>
      <p:italic r:id="rId29"/>
      <p:boldItalic r:id="rId30"/>
    </p:embeddedFont>
    <p:embeddedFont>
      <p:font typeface="Average"/>
      <p:regular r:id="rId31"/>
    </p:embeddedFont>
    <p:embeddedFont>
      <p:font typeface="Oswald"/>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slideMaster" Target="slideMasters/slideMaster1.xml"/><Relationship Id="rId34" Type="http://schemas.openxmlformats.org/officeDocument/2006/relationships/customXml" Target="../customXml/item1.xml"/><Relationship Id="rId25" Type="http://schemas.openxmlformats.org/officeDocument/2006/relationships/slide" Target="slides/slide20.xml"/><Relationship Id="rId7" Type="http://schemas.openxmlformats.org/officeDocument/2006/relationships/slide" Target="slides/slide2.xml"/><Relationship Id="rId33" Type="http://schemas.openxmlformats.org/officeDocument/2006/relationships/font" Target="fonts/Oswald-bold.fntdata"/><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presProps" Target="presProps.xml"/><Relationship Id="rId29" Type="http://schemas.openxmlformats.org/officeDocument/2006/relationships/font" Target="fonts/Cousine-italic.fntdata"/><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Oswald-regular.fntdata"/><Relationship Id="rId23" Type="http://schemas.openxmlformats.org/officeDocument/2006/relationships/slide" Target="slides/slide18.xml"/><Relationship Id="rId28" Type="http://schemas.openxmlformats.org/officeDocument/2006/relationships/font" Target="fonts/Cousine-bold.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customXml" Target="../customXml/item3.xml"/><Relationship Id="rId31" Type="http://schemas.openxmlformats.org/officeDocument/2006/relationships/font" Target="fonts/Average-regular.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2.xml"/><Relationship Id="rId9" Type="http://schemas.openxmlformats.org/officeDocument/2006/relationships/slide" Target="slides/slide4.xml"/><Relationship Id="rId27" Type="http://schemas.openxmlformats.org/officeDocument/2006/relationships/font" Target="fonts/Cousine-regular.fntdata"/><Relationship Id="rId30" Type="http://schemas.openxmlformats.org/officeDocument/2006/relationships/font" Target="fonts/Cousine-boldItalic.fntdata"/><Relationship Id="rId14" Type="http://schemas.openxmlformats.org/officeDocument/2006/relationships/slide" Target="slides/slide9.xml"/><Relationship Id="rId35" Type="http://schemas.openxmlformats.org/officeDocument/2006/relationships/customXml" Target="../customXml/item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175" y="685800"/>
            <a:ext cx="60964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175" y="685800"/>
            <a:ext cx="6096400"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175" y="685800"/>
            <a:ext cx="60964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175" y="685800"/>
            <a:ext cx="60964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175" y="685800"/>
            <a:ext cx="60964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175" y="685800"/>
            <a:ext cx="60964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175" y="685800"/>
            <a:ext cx="60964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175" y="685800"/>
            <a:ext cx="60964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grpSp>
        <p:nvGrpSpPr>
          <p:cNvPr id="10" name="Shape 10"/>
          <p:cNvGrpSpPr/>
          <p:nvPr/>
        </p:nvGrpSpPr>
        <p:grpSpPr>
          <a:xfrm>
            <a:off x="4350278" y="2855377"/>
            <a:ext cx="443588" cy="105632"/>
            <a:chOff x="4137525" y="2915950"/>
            <a:chExt cx="869099" cy="206999"/>
          </a:xfrm>
        </p:grpSpPr>
        <p:sp>
          <p:nvSpPr>
            <p:cNvPr id="11" name="Shape 11"/>
            <p:cNvSpPr/>
            <p:nvPr/>
          </p:nvSpPr>
          <p:spPr>
            <a:xfrm>
              <a:off x="4468575" y="2915950"/>
              <a:ext cx="206999" cy="206999"/>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2" name="Shape 12"/>
            <p:cNvSpPr/>
            <p:nvPr/>
          </p:nvSpPr>
          <p:spPr>
            <a:xfrm>
              <a:off x="4799625" y="2915950"/>
              <a:ext cx="206999" cy="206999"/>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3" name="Shape 13"/>
            <p:cNvSpPr/>
            <p:nvPr/>
          </p:nvSpPr>
          <p:spPr>
            <a:xfrm>
              <a:off x="4137525" y="2915950"/>
              <a:ext cx="206999" cy="206999"/>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grpSp>
      <p:sp>
        <p:nvSpPr>
          <p:cNvPr id="14" name="Shape 14"/>
          <p:cNvSpPr txBox="1"/>
          <p:nvPr>
            <p:ph type="ctrTitle"/>
          </p:nvPr>
        </p:nvSpPr>
        <p:spPr>
          <a:xfrm>
            <a:off x="671257" y="990800"/>
            <a:ext cx="7801500" cy="1730099"/>
          </a:xfrm>
          <a:prstGeom prst="rect">
            <a:avLst/>
          </a:prstGeom>
        </p:spPr>
        <p:txBody>
          <a:bodyPr anchorCtr="0" anchor="b"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5" name="Shape 15"/>
          <p:cNvSpPr txBox="1"/>
          <p:nvPr>
            <p:ph idx="1" type="subTitle"/>
          </p:nvPr>
        </p:nvSpPr>
        <p:spPr>
          <a:xfrm>
            <a:off x="671250" y="3174875"/>
            <a:ext cx="78015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16" name="Shape 16"/>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9" name="Shape 49"/>
        <p:cNvGrpSpPr/>
        <p:nvPr/>
      </p:nvGrpSpPr>
      <p:grpSpPr>
        <a:xfrm>
          <a:off x="0" y="0"/>
          <a:ext cx="0" cy="0"/>
          <a:chOff x="0" y="0"/>
          <a:chExt cx="0" cy="0"/>
        </a:xfrm>
      </p:grpSpPr>
      <p:sp>
        <p:nvSpPr>
          <p:cNvPr id="50" name="Shape 50"/>
          <p:cNvSpPr txBox="1"/>
          <p:nvPr>
            <p:ph type="title"/>
          </p:nvPr>
        </p:nvSpPr>
        <p:spPr>
          <a:xfrm>
            <a:off x="311700" y="1255275"/>
            <a:ext cx="8520599" cy="18906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51" name="Shape 51"/>
          <p:cNvSpPr txBox="1"/>
          <p:nvPr>
            <p:ph idx="1" type="body"/>
          </p:nvPr>
        </p:nvSpPr>
        <p:spPr>
          <a:xfrm>
            <a:off x="311700" y="3228425"/>
            <a:ext cx="8520599"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2" name="Shape 52"/>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60" name="Shape 60"/>
        <p:cNvGrpSpPr/>
        <p:nvPr/>
      </p:nvGrpSpPr>
      <p:grpSpPr>
        <a:xfrm>
          <a:off x="0" y="0"/>
          <a:ext cx="0" cy="0"/>
          <a:chOff x="0" y="0"/>
          <a:chExt cx="0" cy="0"/>
        </a:xfrm>
      </p:grpSpPr>
      <p:sp>
        <p:nvSpPr>
          <p:cNvPr id="61" name="Shape 61"/>
          <p:cNvSpPr txBox="1"/>
          <p:nvPr>
            <p:ph type="ctrTitle"/>
          </p:nvPr>
        </p:nvSpPr>
        <p:spPr>
          <a:xfrm>
            <a:off x="914400" y="3209464"/>
            <a:ext cx="7212600" cy="1159874"/>
          </a:xfrm>
          <a:prstGeom prst="rect">
            <a:avLst/>
          </a:prstGeom>
        </p:spPr>
        <p:txBody>
          <a:bodyPr anchorCtr="0" anchor="b" bIns="91425" lIns="91425" rIns="91425" tIns="91425"/>
          <a:lstStyle>
            <a:lvl1pPr lvl="0">
              <a:spcBef>
                <a:spcPts val="0"/>
              </a:spcBef>
              <a:buSzPct val="100000"/>
              <a:defRPr b="1" sz="5000"/>
            </a:lvl1pPr>
            <a:lvl2pPr lvl="1">
              <a:spcBef>
                <a:spcPts val="0"/>
              </a:spcBef>
              <a:buSzPct val="100000"/>
              <a:defRPr b="1" sz="5000"/>
            </a:lvl2pPr>
            <a:lvl3pPr lvl="2">
              <a:spcBef>
                <a:spcPts val="0"/>
              </a:spcBef>
              <a:buSzPct val="100000"/>
              <a:defRPr b="1" sz="5000"/>
            </a:lvl3pPr>
            <a:lvl4pPr lvl="3">
              <a:spcBef>
                <a:spcPts val="0"/>
              </a:spcBef>
              <a:buSzPct val="100000"/>
              <a:defRPr b="1" sz="5000"/>
            </a:lvl4pPr>
            <a:lvl5pPr lvl="4">
              <a:spcBef>
                <a:spcPts val="0"/>
              </a:spcBef>
              <a:buSzPct val="100000"/>
              <a:defRPr b="1" sz="5000"/>
            </a:lvl5pPr>
            <a:lvl6pPr lvl="5">
              <a:spcBef>
                <a:spcPts val="0"/>
              </a:spcBef>
              <a:buSzPct val="100000"/>
              <a:defRPr b="1" sz="5000"/>
            </a:lvl6pPr>
            <a:lvl7pPr lvl="6">
              <a:spcBef>
                <a:spcPts val="0"/>
              </a:spcBef>
              <a:buSzPct val="100000"/>
              <a:defRPr b="1" sz="5000"/>
            </a:lvl7pPr>
            <a:lvl8pPr lvl="7">
              <a:spcBef>
                <a:spcPts val="0"/>
              </a:spcBef>
              <a:buSzPct val="100000"/>
              <a:defRPr b="1" sz="5000"/>
            </a:lvl8pPr>
            <a:lvl9pPr lvl="8">
              <a:spcBef>
                <a:spcPts val="0"/>
              </a:spcBef>
              <a:buSzPct val="100000"/>
              <a:defRPr b="1" sz="5000"/>
            </a:lvl9pPr>
          </a:lstStyle>
          <a:p/>
        </p:txBody>
      </p:sp>
      <p:sp>
        <p:nvSpPr>
          <p:cNvPr id="62" name="Shape 62"/>
          <p:cNvSpPr/>
          <p:nvPr/>
        </p:nvSpPr>
        <p:spPr>
          <a:xfrm rot="5400000">
            <a:off x="4527177" y="775269"/>
            <a:ext cx="92587" cy="7106861"/>
          </a:xfrm>
          <a:custGeom>
            <a:pathLst>
              <a:path extrusionOk="0" h="91029" w="4938">
                <a:moveTo>
                  <a:pt x="0" y="0"/>
                </a:moveTo>
                <a:lnTo>
                  <a:pt x="4938" y="0"/>
                </a:lnTo>
                <a:lnTo>
                  <a:pt x="4938" y="91029"/>
                </a:lnTo>
                <a:lnTo>
                  <a:pt x="0" y="91029"/>
                </a:lnTo>
              </a:path>
            </a:pathLst>
          </a:custGeom>
          <a:noFill/>
          <a:ln cap="flat" cmpd="sng" w="9525">
            <a:solidFill>
              <a:srgbClr val="FFFFFF"/>
            </a:solidFill>
            <a:prstDash val="solid"/>
            <a:miter/>
            <a:headEnd len="lg" w="lg" type="none"/>
            <a:tailEnd len="lg" w="lg" type="none"/>
          </a:ln>
        </p:spPr>
      </p:sp>
      <p:sp>
        <p:nvSpPr>
          <p:cNvPr id="63" name="Shape 63"/>
          <p:cNvSpPr/>
          <p:nvPr/>
        </p:nvSpPr>
        <p:spPr>
          <a:xfrm rot="10800000">
            <a:off x="671075" y="3645018"/>
            <a:ext cx="1326899" cy="995175"/>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cxnSp>
        <p:nvCxnSpPr>
          <p:cNvPr id="64" name="Shape 64"/>
          <p:cNvCxnSpPr/>
          <p:nvPr/>
        </p:nvCxnSpPr>
        <p:spPr>
          <a:xfrm>
            <a:off x="8365300" y="2299856"/>
            <a:ext cx="0" cy="2075175"/>
          </a:xfrm>
          <a:prstGeom prst="straightConnector1">
            <a:avLst/>
          </a:prstGeom>
          <a:noFill/>
          <a:ln cap="flat" cmpd="sng" w="9525">
            <a:solidFill>
              <a:srgbClr val="FFFFFF"/>
            </a:solidFill>
            <a:prstDash val="solid"/>
            <a:round/>
            <a:headEnd len="med" w="med" type="triangle"/>
            <a:tailEnd len="med" w="med" type="triangle"/>
          </a:ln>
        </p:spPr>
      </p:cxnSp>
      <p:sp>
        <p:nvSpPr>
          <p:cNvPr id="65" name="Shape 65"/>
          <p:cNvSpPr/>
          <p:nvPr/>
        </p:nvSpPr>
        <p:spPr>
          <a:xfrm rot="-5400000">
            <a:off x="4525702" y="-1217668"/>
            <a:ext cx="92587" cy="7106861"/>
          </a:xfrm>
          <a:custGeom>
            <a:pathLst>
              <a:path extrusionOk="0" h="91029" w="4938">
                <a:moveTo>
                  <a:pt x="0" y="0"/>
                </a:moveTo>
                <a:lnTo>
                  <a:pt x="4938" y="0"/>
                </a:lnTo>
                <a:lnTo>
                  <a:pt x="4938" y="91029"/>
                </a:lnTo>
                <a:lnTo>
                  <a:pt x="0" y="91029"/>
                </a:lnTo>
              </a:path>
            </a:pathLst>
          </a:custGeom>
          <a:noFill/>
          <a:ln cap="flat" cmpd="sng" w="9525">
            <a:solidFill>
              <a:srgbClr val="FFFFFF"/>
            </a:solidFill>
            <a:prstDash val="dashDot"/>
            <a:miter/>
            <a:headEnd len="lg" w="lg" type="none"/>
            <a:tailEnd len="lg" w="lg" type="none"/>
          </a:ln>
        </p:spPr>
      </p:sp>
      <p:sp>
        <p:nvSpPr>
          <p:cNvPr id="66" name="Shape 66"/>
          <p:cNvSpPr/>
          <p:nvPr/>
        </p:nvSpPr>
        <p:spPr>
          <a:xfrm>
            <a:off x="7039675" y="1873399"/>
            <a:ext cx="1714199" cy="1285650"/>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67" name="Shape 67"/>
        <p:cNvGrpSpPr/>
        <p:nvPr/>
      </p:nvGrpSpPr>
      <p:grpSpPr>
        <a:xfrm>
          <a:off x="0" y="0"/>
          <a:ext cx="0" cy="0"/>
          <a:chOff x="0" y="0"/>
          <a:chExt cx="0" cy="0"/>
        </a:xfrm>
      </p:grpSpPr>
      <p:sp>
        <p:nvSpPr>
          <p:cNvPr id="68" name="Shape 68"/>
          <p:cNvSpPr/>
          <p:nvPr/>
        </p:nvSpPr>
        <p:spPr>
          <a:xfrm rot="5400000">
            <a:off x="4527177" y="-550510"/>
            <a:ext cx="92587" cy="7106861"/>
          </a:xfrm>
          <a:custGeom>
            <a:pathLst>
              <a:path extrusionOk="0" h="91029" w="4938">
                <a:moveTo>
                  <a:pt x="0" y="0"/>
                </a:moveTo>
                <a:lnTo>
                  <a:pt x="4938" y="0"/>
                </a:lnTo>
                <a:lnTo>
                  <a:pt x="4938" y="91029"/>
                </a:lnTo>
                <a:lnTo>
                  <a:pt x="0" y="91029"/>
                </a:lnTo>
              </a:path>
            </a:pathLst>
          </a:custGeom>
          <a:noFill/>
          <a:ln cap="flat" cmpd="sng" w="9525">
            <a:solidFill>
              <a:srgbClr val="FFFFFF"/>
            </a:solidFill>
            <a:prstDash val="solid"/>
            <a:miter/>
            <a:headEnd len="lg" w="lg" type="none"/>
            <a:tailEnd len="lg" w="lg" type="none"/>
          </a:ln>
        </p:spPr>
      </p:sp>
      <p:sp>
        <p:nvSpPr>
          <p:cNvPr id="69" name="Shape 69"/>
          <p:cNvSpPr/>
          <p:nvPr/>
        </p:nvSpPr>
        <p:spPr>
          <a:xfrm rot="-5400000">
            <a:off x="829387" y="856176"/>
            <a:ext cx="995175" cy="1326899"/>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cxnSp>
        <p:nvCxnSpPr>
          <p:cNvPr id="70" name="Shape 70"/>
          <p:cNvCxnSpPr/>
          <p:nvPr/>
        </p:nvCxnSpPr>
        <p:spPr>
          <a:xfrm>
            <a:off x="8365300" y="1345300"/>
            <a:ext cx="0" cy="1696725"/>
          </a:xfrm>
          <a:prstGeom prst="straightConnector1">
            <a:avLst/>
          </a:prstGeom>
          <a:noFill/>
          <a:ln cap="flat" cmpd="sng" w="9525">
            <a:solidFill>
              <a:srgbClr val="FFFFFF"/>
            </a:solidFill>
            <a:prstDash val="solid"/>
            <a:round/>
            <a:headEnd len="med" w="med" type="triangle"/>
            <a:tailEnd len="med" w="med" type="triangle"/>
          </a:ln>
        </p:spPr>
      </p:cxnSp>
      <p:sp>
        <p:nvSpPr>
          <p:cNvPr id="71" name="Shape 71"/>
          <p:cNvSpPr/>
          <p:nvPr/>
        </p:nvSpPr>
        <p:spPr>
          <a:xfrm rot="-5400000">
            <a:off x="4525702" y="-2172224"/>
            <a:ext cx="92587" cy="7106861"/>
          </a:xfrm>
          <a:custGeom>
            <a:pathLst>
              <a:path extrusionOk="0" h="91029" w="4938">
                <a:moveTo>
                  <a:pt x="0" y="0"/>
                </a:moveTo>
                <a:lnTo>
                  <a:pt x="4938" y="0"/>
                </a:lnTo>
                <a:lnTo>
                  <a:pt x="4938" y="91029"/>
                </a:lnTo>
                <a:lnTo>
                  <a:pt x="0" y="91029"/>
                </a:lnTo>
              </a:path>
            </a:pathLst>
          </a:custGeom>
          <a:noFill/>
          <a:ln cap="flat" cmpd="sng" w="9525">
            <a:solidFill>
              <a:srgbClr val="FFFFFF"/>
            </a:solidFill>
            <a:prstDash val="dashDot"/>
            <a:miter/>
            <a:headEnd len="lg" w="lg" type="none"/>
            <a:tailEnd len="lg" w="lg" type="none"/>
          </a:ln>
        </p:spPr>
      </p:sp>
      <p:sp>
        <p:nvSpPr>
          <p:cNvPr id="72" name="Shape 72"/>
          <p:cNvSpPr/>
          <p:nvPr/>
        </p:nvSpPr>
        <p:spPr>
          <a:xfrm rot="5400000">
            <a:off x="6875653" y="2698530"/>
            <a:ext cx="1285650" cy="1714199"/>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sp>
        <p:nvSpPr>
          <p:cNvPr id="73" name="Shape 73"/>
          <p:cNvSpPr txBox="1"/>
          <p:nvPr>
            <p:ph type="ctrTitle"/>
          </p:nvPr>
        </p:nvSpPr>
        <p:spPr>
          <a:xfrm>
            <a:off x="921199" y="1509206"/>
            <a:ext cx="7205700" cy="1159874"/>
          </a:xfrm>
          <a:prstGeom prst="rect">
            <a:avLst/>
          </a:prstGeom>
        </p:spPr>
        <p:txBody>
          <a:bodyPr anchorCtr="0" anchor="t" bIns="91425" lIns="91425" rIns="91425" tIns="91425"/>
          <a:lstStyle>
            <a:lvl1pPr lvl="0" rtl="0">
              <a:spcBef>
                <a:spcPts val="0"/>
              </a:spcBef>
              <a:buSzPct val="100000"/>
              <a:defRPr b="1" sz="3600"/>
            </a:lvl1pPr>
            <a:lvl2pPr lvl="1" rtl="0">
              <a:spcBef>
                <a:spcPts val="0"/>
              </a:spcBef>
              <a:buSzPct val="100000"/>
              <a:defRPr b="1" sz="3600"/>
            </a:lvl2pPr>
            <a:lvl3pPr lvl="2" rtl="0">
              <a:spcBef>
                <a:spcPts val="0"/>
              </a:spcBef>
              <a:buSzPct val="100000"/>
              <a:defRPr b="1" sz="3600"/>
            </a:lvl3pPr>
            <a:lvl4pPr lvl="3" rtl="0">
              <a:spcBef>
                <a:spcPts val="0"/>
              </a:spcBef>
              <a:buSzPct val="100000"/>
              <a:defRPr b="1" sz="3600"/>
            </a:lvl4pPr>
            <a:lvl5pPr lvl="4" rtl="0">
              <a:spcBef>
                <a:spcPts val="0"/>
              </a:spcBef>
              <a:buSzPct val="100000"/>
              <a:defRPr b="1" sz="3600"/>
            </a:lvl5pPr>
            <a:lvl6pPr lvl="5" rtl="0">
              <a:spcBef>
                <a:spcPts val="0"/>
              </a:spcBef>
              <a:buSzPct val="100000"/>
              <a:defRPr b="1" sz="3600"/>
            </a:lvl6pPr>
            <a:lvl7pPr lvl="6" rtl="0">
              <a:spcBef>
                <a:spcPts val="0"/>
              </a:spcBef>
              <a:buSzPct val="100000"/>
              <a:defRPr b="1" sz="3600"/>
            </a:lvl7pPr>
            <a:lvl8pPr lvl="7" rtl="0">
              <a:spcBef>
                <a:spcPts val="0"/>
              </a:spcBef>
              <a:buSzPct val="100000"/>
              <a:defRPr b="1" sz="3600"/>
            </a:lvl8pPr>
            <a:lvl9pPr lvl="8" rtl="0">
              <a:spcBef>
                <a:spcPts val="0"/>
              </a:spcBef>
              <a:buSzPct val="100000"/>
              <a:defRPr b="1" sz="3600"/>
            </a:lvl9pPr>
          </a:lstStyle>
          <a:p/>
        </p:txBody>
      </p:sp>
      <p:sp>
        <p:nvSpPr>
          <p:cNvPr id="74" name="Shape 74"/>
          <p:cNvSpPr txBox="1"/>
          <p:nvPr>
            <p:ph idx="1" type="subTitle"/>
          </p:nvPr>
        </p:nvSpPr>
        <p:spPr>
          <a:xfrm>
            <a:off x="4698564" y="3108818"/>
            <a:ext cx="3542399" cy="784800"/>
          </a:xfrm>
          <a:prstGeom prst="rect">
            <a:avLst/>
          </a:prstGeom>
        </p:spPr>
        <p:txBody>
          <a:bodyPr anchorCtr="0" anchor="t" bIns="91425" lIns="91425" rIns="91425" tIns="91425"/>
          <a:lstStyle>
            <a:lvl1pPr lvl="0" rtl="0" algn="r">
              <a:spcBef>
                <a:spcPts val="0"/>
              </a:spcBef>
              <a:buClr>
                <a:srgbClr val="FFFFFF"/>
              </a:buClr>
              <a:buSzPct val="100000"/>
              <a:buNone/>
              <a:defRPr sz="1800">
                <a:solidFill>
                  <a:srgbClr val="FFFFFF"/>
                </a:solidFill>
              </a:defRPr>
            </a:lvl1pPr>
            <a:lvl2pPr lvl="1" rtl="0" algn="r">
              <a:spcBef>
                <a:spcPts val="0"/>
              </a:spcBef>
              <a:buClr>
                <a:srgbClr val="FFFFFF"/>
              </a:buClr>
              <a:buSzPct val="100000"/>
              <a:buNone/>
              <a:defRPr sz="1800">
                <a:solidFill>
                  <a:srgbClr val="FFFFFF"/>
                </a:solidFill>
              </a:defRPr>
            </a:lvl2pPr>
            <a:lvl3pPr lvl="2" rtl="0" algn="r">
              <a:spcBef>
                <a:spcPts val="0"/>
              </a:spcBef>
              <a:buClr>
                <a:srgbClr val="FFFFFF"/>
              </a:buClr>
              <a:buSzPct val="100000"/>
              <a:buNone/>
              <a:defRPr sz="1800">
                <a:solidFill>
                  <a:srgbClr val="FFFFFF"/>
                </a:solidFill>
              </a:defRPr>
            </a:lvl3pPr>
            <a:lvl4pPr lvl="3" rtl="0" algn="r">
              <a:spcBef>
                <a:spcPts val="0"/>
              </a:spcBef>
              <a:buClr>
                <a:srgbClr val="FFFFFF"/>
              </a:buClr>
              <a:buNone/>
              <a:defRPr>
                <a:solidFill>
                  <a:srgbClr val="FFFFFF"/>
                </a:solidFill>
              </a:defRPr>
            </a:lvl4pPr>
            <a:lvl5pPr lvl="4" rtl="0" algn="r">
              <a:spcBef>
                <a:spcPts val="0"/>
              </a:spcBef>
              <a:buClr>
                <a:srgbClr val="FFFFFF"/>
              </a:buClr>
              <a:buNone/>
              <a:defRPr>
                <a:solidFill>
                  <a:srgbClr val="FFFFFF"/>
                </a:solidFill>
              </a:defRPr>
            </a:lvl5pPr>
            <a:lvl6pPr lvl="5" rtl="0" algn="r">
              <a:spcBef>
                <a:spcPts val="0"/>
              </a:spcBef>
              <a:buClr>
                <a:srgbClr val="FFFFFF"/>
              </a:buClr>
              <a:buNone/>
              <a:defRPr>
                <a:solidFill>
                  <a:srgbClr val="FFFFFF"/>
                </a:solidFill>
              </a:defRPr>
            </a:lvl6pPr>
            <a:lvl7pPr lvl="6" rtl="0" algn="r">
              <a:spcBef>
                <a:spcPts val="0"/>
              </a:spcBef>
              <a:buClr>
                <a:srgbClr val="FFFFFF"/>
              </a:buClr>
              <a:buNone/>
              <a:defRPr>
                <a:solidFill>
                  <a:srgbClr val="FFFFFF"/>
                </a:solidFill>
              </a:defRPr>
            </a:lvl7pPr>
            <a:lvl8pPr lvl="7" rtl="0" algn="r">
              <a:spcBef>
                <a:spcPts val="0"/>
              </a:spcBef>
              <a:buClr>
                <a:srgbClr val="FFFFFF"/>
              </a:buClr>
              <a:buNone/>
              <a:defRPr>
                <a:solidFill>
                  <a:srgbClr val="FFFFFF"/>
                </a:solidFill>
              </a:defRPr>
            </a:lvl8pPr>
            <a:lvl9pPr lvl="8" rtl="0" algn="r">
              <a:spcBef>
                <a:spcPts val="0"/>
              </a:spcBef>
              <a:buClr>
                <a:srgbClr val="FFFFFF"/>
              </a:buClr>
              <a:buNone/>
              <a:defRPr>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75" name="Shape 75"/>
        <p:cNvGrpSpPr/>
        <p:nvPr/>
      </p:nvGrpSpPr>
      <p:grpSpPr>
        <a:xfrm>
          <a:off x="0" y="0"/>
          <a:ext cx="0" cy="0"/>
          <a:chOff x="0" y="0"/>
          <a:chExt cx="0" cy="0"/>
        </a:xfrm>
      </p:grpSpPr>
      <p:sp>
        <p:nvSpPr>
          <p:cNvPr id="76" name="Shape 76"/>
          <p:cNvSpPr txBox="1"/>
          <p:nvPr>
            <p:ph idx="1" type="body"/>
          </p:nvPr>
        </p:nvSpPr>
        <p:spPr>
          <a:xfrm>
            <a:off x="1413600" y="2390400"/>
            <a:ext cx="6316800" cy="819899"/>
          </a:xfrm>
          <a:prstGeom prst="rect">
            <a:avLst/>
          </a:prstGeom>
        </p:spPr>
        <p:txBody>
          <a:bodyPr anchorCtr="0" anchor="t" bIns="91425" lIns="91425" rIns="91425" tIns="91425"/>
          <a:lstStyle>
            <a:lvl1pPr lvl="0" rtl="0" algn="ctr">
              <a:spcBef>
                <a:spcPts val="0"/>
              </a:spcBef>
              <a:buSzPct val="100000"/>
              <a:defRPr b="1" sz="2400"/>
            </a:lvl1pPr>
            <a:lvl2pPr lvl="1" rtl="0" algn="ctr">
              <a:spcBef>
                <a:spcPts val="0"/>
              </a:spcBef>
              <a:defRPr b="1"/>
            </a:lvl2pPr>
            <a:lvl3pPr lvl="2" rtl="0" algn="ctr">
              <a:spcBef>
                <a:spcPts val="0"/>
              </a:spcBef>
              <a:defRPr b="1"/>
            </a:lvl3pPr>
            <a:lvl4pPr lvl="3" rtl="0" algn="ctr">
              <a:spcBef>
                <a:spcPts val="0"/>
              </a:spcBef>
              <a:buSzPct val="100000"/>
              <a:defRPr b="1" sz="2400"/>
            </a:lvl4pPr>
            <a:lvl5pPr lvl="4" rtl="0" algn="ctr">
              <a:spcBef>
                <a:spcPts val="0"/>
              </a:spcBef>
              <a:buSzPct val="100000"/>
              <a:defRPr b="1" sz="2400"/>
            </a:lvl5pPr>
            <a:lvl6pPr lvl="5" rtl="0" algn="ctr">
              <a:spcBef>
                <a:spcPts val="0"/>
              </a:spcBef>
              <a:buSzPct val="100000"/>
              <a:defRPr b="1" sz="2400"/>
            </a:lvl6pPr>
            <a:lvl7pPr lvl="6" rtl="0" algn="ctr">
              <a:spcBef>
                <a:spcPts val="0"/>
              </a:spcBef>
              <a:buSzPct val="100000"/>
              <a:defRPr b="1" sz="2400"/>
            </a:lvl7pPr>
            <a:lvl8pPr lvl="7" rtl="0" algn="ctr">
              <a:spcBef>
                <a:spcPts val="0"/>
              </a:spcBef>
              <a:buSzPct val="100000"/>
              <a:defRPr b="1" sz="2400"/>
            </a:lvl8pPr>
            <a:lvl9pPr lvl="8" algn="ctr">
              <a:spcBef>
                <a:spcPts val="0"/>
              </a:spcBef>
              <a:buSzPct val="100000"/>
              <a:defRPr b="1" sz="2400"/>
            </a:lvl9pPr>
          </a:lstStyle>
          <a:p/>
        </p:txBody>
      </p:sp>
      <p:grpSp>
        <p:nvGrpSpPr>
          <p:cNvPr id="77" name="Shape 77"/>
          <p:cNvGrpSpPr/>
          <p:nvPr/>
        </p:nvGrpSpPr>
        <p:grpSpPr>
          <a:xfrm>
            <a:off x="3770055" y="1078293"/>
            <a:ext cx="1580939" cy="1158543"/>
            <a:chOff x="3754950" y="1132925"/>
            <a:chExt cx="1580939" cy="1544724"/>
          </a:xfrm>
        </p:grpSpPr>
        <p:sp>
          <p:nvSpPr>
            <p:cNvPr id="78" name="Shape 78"/>
            <p:cNvSpPr/>
            <p:nvPr/>
          </p:nvSpPr>
          <p:spPr>
            <a:xfrm>
              <a:off x="3907350" y="1285321"/>
              <a:ext cx="1329300" cy="1329300"/>
            </a:xfrm>
            <a:prstGeom prst="ellipse">
              <a:avLst/>
            </a:prstGeom>
            <a:noFill/>
            <a:ln cap="flat" cmpd="sng" w="9525">
              <a:solidFill>
                <a:srgbClr val="FFFFFF"/>
              </a:solidFill>
              <a:prstDash val="dot"/>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 name="Shape 79"/>
            <p:cNvSpPr/>
            <p:nvPr/>
          </p:nvSpPr>
          <p:spPr>
            <a:xfrm rot="-5400000">
              <a:off x="3754950" y="1132925"/>
              <a:ext cx="1480499" cy="1480499"/>
            </a:xfrm>
            <a:prstGeom prst="arc">
              <a:avLst>
                <a:gd fmla="val 16200000" name="adj1"/>
                <a:gd fmla="val 0" name="adj2"/>
              </a:avLst>
            </a:prstGeom>
            <a:noFill/>
            <a:ln cap="flat" cmpd="sng" w="9525">
              <a:solidFill>
                <a:srgbClr val="FFFFFF"/>
              </a:solidFill>
              <a:prstDash val="dash"/>
              <a:round/>
              <a:headEnd len="med" w="med" type="triangle"/>
              <a:tailEnd len="med" w="med" type="triangle"/>
            </a:ln>
          </p:spPr>
          <p:txBody>
            <a:bodyPr anchorCtr="0" anchor="ctr" bIns="91425" lIns="91425" rIns="91425" tIns="91425">
              <a:noAutofit/>
            </a:bodyPr>
            <a:lstStyle/>
            <a:p>
              <a:pPr lvl="0">
                <a:spcBef>
                  <a:spcPts val="0"/>
                </a:spcBef>
                <a:buNone/>
              </a:pPr>
              <a:r>
                <a:t/>
              </a:r>
              <a:endParaRPr/>
            </a:p>
          </p:txBody>
        </p:sp>
        <p:cxnSp>
          <p:nvCxnSpPr>
            <p:cNvPr id="80" name="Shape 80"/>
            <p:cNvCxnSpPr>
              <a:endCxn id="78" idx="1"/>
            </p:cNvCxnSpPr>
            <p:nvPr/>
          </p:nvCxnSpPr>
          <p:spPr>
            <a:xfrm>
              <a:off x="3890221" y="1267892"/>
              <a:ext cx="211800" cy="212100"/>
            </a:xfrm>
            <a:prstGeom prst="straightConnector1">
              <a:avLst/>
            </a:prstGeom>
            <a:noFill/>
            <a:ln cap="flat" cmpd="sng" w="9525">
              <a:solidFill>
                <a:srgbClr val="FFFFFF"/>
              </a:solidFill>
              <a:prstDash val="dash"/>
              <a:round/>
              <a:headEnd len="lg" w="lg" type="none"/>
              <a:tailEnd len="lg" w="lg" type="none"/>
            </a:ln>
          </p:spPr>
        </p:cxnSp>
        <p:cxnSp>
          <p:nvCxnSpPr>
            <p:cNvPr id="81" name="Shape 81"/>
            <p:cNvCxnSpPr/>
            <p:nvPr/>
          </p:nvCxnSpPr>
          <p:spPr>
            <a:xfrm>
              <a:off x="5335889" y="1276425"/>
              <a:ext cx="0" cy="1393500"/>
            </a:xfrm>
            <a:prstGeom prst="straightConnector1">
              <a:avLst/>
            </a:prstGeom>
            <a:noFill/>
            <a:ln cap="flat" cmpd="sng" w="9525">
              <a:solidFill>
                <a:srgbClr val="FFFFFF"/>
              </a:solidFill>
              <a:prstDash val="solid"/>
              <a:round/>
              <a:headEnd len="med" w="med" type="triangle"/>
              <a:tailEnd len="med" w="med" type="triangle"/>
            </a:ln>
          </p:spPr>
        </p:cxnSp>
        <p:sp>
          <p:nvSpPr>
            <p:cNvPr id="82" name="Shape 82"/>
            <p:cNvSpPr/>
            <p:nvPr/>
          </p:nvSpPr>
          <p:spPr>
            <a:xfrm>
              <a:off x="4222975" y="1683232"/>
              <a:ext cx="698050" cy="549925"/>
            </a:xfrm>
            <a:prstGeom prst="rect">
              <a:avLst/>
            </a:prstGeom>
          </p:spPr>
          <p:txBody>
            <a:bodyPr>
              <a:prstTxWarp prst="textPlain"/>
            </a:bodyPr>
            <a:lstStyle/>
            <a:p>
              <a:pPr lvl="0" algn="ctr"/>
              <a:r>
                <a:rPr b="1" i="0">
                  <a:ln cap="flat" cmpd="sng" w="19050">
                    <a:solidFill>
                      <a:srgbClr val="FFFFFF"/>
                    </a:solidFill>
                    <a:prstDash val="solid"/>
                    <a:round/>
                    <a:headEnd len="med" w="med" type="none"/>
                    <a:tailEnd len="med" w="med" type="none"/>
                  </a:ln>
                  <a:noFill/>
                  <a:latin typeface="Arial"/>
                </a:rPr>
                <a:t>“</a:t>
              </a:r>
            </a:p>
          </p:txBody>
        </p:sp>
        <p:cxnSp>
          <p:nvCxnSpPr>
            <p:cNvPr id="83" name="Shape 83"/>
            <p:cNvCxnSpPr>
              <a:stCxn id="78" idx="5"/>
            </p:cNvCxnSpPr>
            <p:nvPr/>
          </p:nvCxnSpPr>
          <p:spPr>
            <a:xfrm>
              <a:off x="5041978" y="2419949"/>
              <a:ext cx="253800" cy="257700"/>
            </a:xfrm>
            <a:prstGeom prst="straightConnector1">
              <a:avLst/>
            </a:prstGeom>
            <a:noFill/>
            <a:ln cap="flat" cmpd="sng" w="9525">
              <a:solidFill>
                <a:srgbClr val="FFFFFF"/>
              </a:solidFill>
              <a:prstDash val="dash"/>
              <a:round/>
              <a:headEnd len="lg" w="lg" type="none"/>
              <a:tailEnd len="lg" w="lg" type="none"/>
            </a:ln>
          </p:spPr>
        </p:cxnSp>
        <p:cxnSp>
          <p:nvCxnSpPr>
            <p:cNvPr id="84" name="Shape 84"/>
            <p:cNvCxnSpPr/>
            <p:nvPr/>
          </p:nvCxnSpPr>
          <p:spPr>
            <a:xfrm>
              <a:off x="4244700" y="1591868"/>
              <a:ext cx="654599" cy="0"/>
            </a:xfrm>
            <a:prstGeom prst="straightConnector1">
              <a:avLst/>
            </a:prstGeom>
            <a:noFill/>
            <a:ln cap="flat" cmpd="sng" w="9525">
              <a:solidFill>
                <a:srgbClr val="FFFFFF"/>
              </a:solidFill>
              <a:prstDash val="solid"/>
              <a:round/>
              <a:headEnd len="med" w="med" type="triangle"/>
              <a:tailEnd len="med" w="med" type="triangle"/>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85" name="Shape 85"/>
        <p:cNvGrpSpPr/>
        <p:nvPr/>
      </p:nvGrpSpPr>
      <p:grpSpPr>
        <a:xfrm>
          <a:off x="0" y="0"/>
          <a:ext cx="0" cy="0"/>
          <a:chOff x="0" y="0"/>
          <a:chExt cx="0" cy="0"/>
        </a:xfrm>
      </p:grpSpPr>
      <p:sp>
        <p:nvSpPr>
          <p:cNvPr id="86" name="Shape 86"/>
          <p:cNvSpPr txBox="1"/>
          <p:nvPr>
            <p:ph type="title"/>
          </p:nvPr>
        </p:nvSpPr>
        <p:spPr>
          <a:xfrm>
            <a:off x="404329" y="493831"/>
            <a:ext cx="8229600" cy="41355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87" name="Shape 87"/>
          <p:cNvSpPr txBox="1"/>
          <p:nvPr>
            <p:ph idx="1" type="body"/>
          </p:nvPr>
        </p:nvSpPr>
        <p:spPr>
          <a:xfrm>
            <a:off x="343224" y="1125000"/>
            <a:ext cx="8290800" cy="3638925"/>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88" name="Shape 88"/>
        <p:cNvGrpSpPr/>
        <p:nvPr/>
      </p:nvGrpSpPr>
      <p:grpSpPr>
        <a:xfrm>
          <a:off x="0" y="0"/>
          <a:ext cx="0" cy="0"/>
          <a:chOff x="0" y="0"/>
          <a:chExt cx="0" cy="0"/>
        </a:xfrm>
      </p:grpSpPr>
      <p:sp>
        <p:nvSpPr>
          <p:cNvPr id="89" name="Shape 89"/>
          <p:cNvSpPr txBox="1"/>
          <p:nvPr>
            <p:ph type="title"/>
          </p:nvPr>
        </p:nvSpPr>
        <p:spPr>
          <a:xfrm>
            <a:off x="404329" y="493831"/>
            <a:ext cx="8229600" cy="41355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90" name="Shape 90"/>
          <p:cNvSpPr txBox="1"/>
          <p:nvPr>
            <p:ph idx="1" type="body"/>
          </p:nvPr>
        </p:nvSpPr>
        <p:spPr>
          <a:xfrm>
            <a:off x="420778" y="1239802"/>
            <a:ext cx="3994500" cy="3725775"/>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91" name="Shape 91"/>
          <p:cNvSpPr txBox="1"/>
          <p:nvPr>
            <p:ph idx="2" type="body"/>
          </p:nvPr>
        </p:nvSpPr>
        <p:spPr>
          <a:xfrm>
            <a:off x="4731380" y="1239802"/>
            <a:ext cx="3994500" cy="3725775"/>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92" name="Shape 92"/>
        <p:cNvGrpSpPr/>
        <p:nvPr/>
      </p:nvGrpSpPr>
      <p:grpSpPr>
        <a:xfrm>
          <a:off x="0" y="0"/>
          <a:ext cx="0" cy="0"/>
          <a:chOff x="0" y="0"/>
          <a:chExt cx="0" cy="0"/>
        </a:xfrm>
      </p:grpSpPr>
      <p:sp>
        <p:nvSpPr>
          <p:cNvPr id="93" name="Shape 93"/>
          <p:cNvSpPr txBox="1"/>
          <p:nvPr>
            <p:ph type="title"/>
          </p:nvPr>
        </p:nvSpPr>
        <p:spPr>
          <a:xfrm>
            <a:off x="404329" y="493831"/>
            <a:ext cx="8229600" cy="41355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4" name="Shape 94"/>
          <p:cNvSpPr txBox="1"/>
          <p:nvPr>
            <p:ph idx="1" type="body"/>
          </p:nvPr>
        </p:nvSpPr>
        <p:spPr>
          <a:xfrm>
            <a:off x="457200" y="1234143"/>
            <a:ext cx="2631900" cy="334844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5" name="Shape 95"/>
          <p:cNvSpPr txBox="1"/>
          <p:nvPr>
            <p:ph idx="2" type="body"/>
          </p:nvPr>
        </p:nvSpPr>
        <p:spPr>
          <a:xfrm>
            <a:off x="3223963" y="1234143"/>
            <a:ext cx="2631900" cy="334844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6" name="Shape 96"/>
          <p:cNvSpPr txBox="1"/>
          <p:nvPr>
            <p:ph idx="3" type="body"/>
          </p:nvPr>
        </p:nvSpPr>
        <p:spPr>
          <a:xfrm>
            <a:off x="5990727" y="1234143"/>
            <a:ext cx="2631900" cy="3348449"/>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7" name="Shape 97"/>
        <p:cNvGrpSpPr/>
        <p:nvPr/>
      </p:nvGrpSpPr>
      <p:grpSpPr>
        <a:xfrm>
          <a:off x="0" y="0"/>
          <a:ext cx="0" cy="0"/>
          <a:chOff x="0" y="0"/>
          <a:chExt cx="0" cy="0"/>
        </a:xfrm>
      </p:grpSpPr>
      <p:sp>
        <p:nvSpPr>
          <p:cNvPr id="98" name="Shape 98"/>
          <p:cNvSpPr txBox="1"/>
          <p:nvPr>
            <p:ph type="title"/>
          </p:nvPr>
        </p:nvSpPr>
        <p:spPr>
          <a:xfrm>
            <a:off x="404329" y="493831"/>
            <a:ext cx="8229600" cy="41355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9" name="Shape 99"/>
        <p:cNvGrpSpPr/>
        <p:nvPr/>
      </p:nvGrpSpPr>
      <p:grpSpPr>
        <a:xfrm>
          <a:off x="0" y="0"/>
          <a:ext cx="0" cy="0"/>
          <a:chOff x="0" y="0"/>
          <a:chExt cx="0" cy="0"/>
        </a:xfrm>
      </p:grpSpPr>
      <p:sp>
        <p:nvSpPr>
          <p:cNvPr id="100" name="Shape 100"/>
          <p:cNvSpPr txBox="1"/>
          <p:nvPr>
            <p:ph idx="1" type="body"/>
          </p:nvPr>
        </p:nvSpPr>
        <p:spPr>
          <a:xfrm>
            <a:off x="457200" y="4406309"/>
            <a:ext cx="8229600" cy="519525"/>
          </a:xfrm>
          <a:prstGeom prst="rect">
            <a:avLst/>
          </a:prstGeom>
        </p:spPr>
        <p:txBody>
          <a:bodyPr anchorCtr="0" anchor="t" bIns="91425" lIns="91425" rIns="91425" tIns="91425"/>
          <a:lstStyle>
            <a:lvl1pPr lvl="0" algn="ctr">
              <a:spcBef>
                <a:spcPts val="360"/>
              </a:spcBef>
              <a:buSzPct val="100000"/>
              <a:buNone/>
              <a:defRPr sz="1800"/>
            </a:lvl1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7" name="Shape 17"/>
        <p:cNvGrpSpPr/>
        <p:nvPr/>
      </p:nvGrpSpPr>
      <p:grpSpPr>
        <a:xfrm>
          <a:off x="0" y="0"/>
          <a:ext cx="0" cy="0"/>
          <a:chOff x="0" y="0"/>
          <a:chExt cx="0" cy="0"/>
        </a:xfrm>
      </p:grpSpPr>
      <p:sp>
        <p:nvSpPr>
          <p:cNvPr id="18" name="Shape 18"/>
          <p:cNvSpPr txBox="1"/>
          <p:nvPr>
            <p:ph type="title"/>
          </p:nvPr>
        </p:nvSpPr>
        <p:spPr>
          <a:xfrm>
            <a:off x="671250" y="2141250"/>
            <a:ext cx="7852199" cy="8610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9" name="Shape 19"/>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01" name="Shape 10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6" name="Shape 26"/>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8" name="Shape 28"/>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1" name="Shape 31"/>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2" name="Shape 32"/>
        <p:cNvGrpSpPr/>
        <p:nvPr/>
      </p:nvGrpSpPr>
      <p:grpSpPr>
        <a:xfrm>
          <a:off x="0" y="0"/>
          <a:ext cx="0" cy="0"/>
          <a:chOff x="0" y="0"/>
          <a:chExt cx="0" cy="0"/>
        </a:xfrm>
      </p:grpSpPr>
      <p:sp>
        <p:nvSpPr>
          <p:cNvPr id="33" name="Shape 33"/>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4" name="Shape 34"/>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5" name="Shape 35"/>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6" name="Shape 36"/>
        <p:cNvGrpSpPr/>
        <p:nvPr/>
      </p:nvGrpSpPr>
      <p:grpSpPr>
        <a:xfrm>
          <a:off x="0" y="0"/>
          <a:ext cx="0" cy="0"/>
          <a:chOff x="0" y="0"/>
          <a:chExt cx="0" cy="0"/>
        </a:xfrm>
      </p:grpSpPr>
      <p:sp>
        <p:nvSpPr>
          <p:cNvPr id="37" name="Shape 37"/>
          <p:cNvSpPr txBox="1"/>
          <p:nvPr>
            <p:ph type="title"/>
          </p:nvPr>
        </p:nvSpPr>
        <p:spPr>
          <a:xfrm>
            <a:off x="490250" y="526350"/>
            <a:ext cx="6227100" cy="4090800"/>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38" name="Shape 38"/>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9" name="Shape 39"/>
        <p:cNvGrpSpPr/>
        <p:nvPr/>
      </p:nvGrpSpPr>
      <p:grpSpPr>
        <a:xfrm>
          <a:off x="0" y="0"/>
          <a:ext cx="0" cy="0"/>
          <a:chOff x="0" y="0"/>
          <a:chExt cx="0" cy="0"/>
        </a:xfrm>
      </p:grpSpPr>
      <p:sp>
        <p:nvSpPr>
          <p:cNvPr id="40" name="Shape 40"/>
          <p:cNvSpPr/>
          <p:nvPr/>
        </p:nvSpPr>
        <p:spPr>
          <a:xfrm>
            <a:off x="4572000" y="0"/>
            <a:ext cx="4572000" cy="51434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1" name="Shape 41"/>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2" name="Shape 42"/>
          <p:cNvSpPr txBox="1"/>
          <p:nvPr>
            <p:ph type="title"/>
          </p:nvPr>
        </p:nvSpPr>
        <p:spPr>
          <a:xfrm>
            <a:off x="265500" y="1081400"/>
            <a:ext cx="4045199" cy="1710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3" name="Shape 43"/>
          <p:cNvSpPr txBox="1"/>
          <p:nvPr>
            <p:ph idx="1" type="subTitle"/>
          </p:nvPr>
        </p:nvSpPr>
        <p:spPr>
          <a:xfrm>
            <a:off x="265500" y="2845200"/>
            <a:ext cx="4045199" cy="1345500"/>
          </a:xfrm>
          <a:prstGeom prst="rect">
            <a:avLst/>
          </a:prstGeom>
        </p:spPr>
        <p:txBody>
          <a:bodyPr anchorCtr="0" anchor="t" bIns="91425" lIns="91425" rIns="91425" tIns="91425"/>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p:txBody>
      </p:sp>
      <p:sp>
        <p:nvSpPr>
          <p:cNvPr id="44" name="Shape 44"/>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5" name="Shape 45"/>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6" name="Shape 46"/>
        <p:cNvGrpSpPr/>
        <p:nvPr/>
      </p:nvGrpSpPr>
      <p:grpSpPr>
        <a:xfrm>
          <a:off x="0" y="0"/>
          <a:ext cx="0" cy="0"/>
          <a:chOff x="0" y="0"/>
          <a:chExt cx="0" cy="0"/>
        </a:xfrm>
      </p:grpSpPr>
      <p:sp>
        <p:nvSpPr>
          <p:cNvPr id="47" name="Shape 47"/>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p:txBody>
      </p:sp>
      <p:sp>
        <p:nvSpPr>
          <p:cNvPr id="48" name="Shape 48"/>
          <p:cNvSpPr txBox="1"/>
          <p:nvPr>
            <p:ph idx="12" type="sldNum"/>
          </p:nvPr>
        </p:nvSpPr>
        <p:spPr>
          <a:xfrm>
            <a:off x="8490250" y="4681009"/>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3.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p:txBody>
      </p:sp>
      <p:sp>
        <p:nvSpPr>
          <p:cNvPr id="8" name="Shape 8"/>
          <p:cNvSpPr txBox="1"/>
          <p:nvPr>
            <p:ph idx="12" type="sldNum"/>
          </p:nvPr>
        </p:nvSpPr>
        <p:spPr>
          <a:xfrm>
            <a:off x="8490250" y="4681009"/>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D85C6"/>
        </a:solidFill>
      </p:bgPr>
    </p:bg>
    <p:spTree>
      <p:nvGrpSpPr>
        <p:cNvPr id="55" name="Shape 55"/>
        <p:cNvGrpSpPr/>
        <p:nvPr/>
      </p:nvGrpSpPr>
      <p:grpSpPr>
        <a:xfrm>
          <a:off x="0" y="0"/>
          <a:ext cx="0" cy="0"/>
          <a:chOff x="0" y="0"/>
          <a:chExt cx="0" cy="0"/>
        </a:xfrm>
      </p:grpSpPr>
      <p:pic>
        <p:nvPicPr>
          <p:cNvPr id="56" name="Shape 56"/>
          <p:cNvPicPr preferRelativeResize="0"/>
          <p:nvPr/>
        </p:nvPicPr>
        <p:blipFill rotWithShape="1">
          <a:blip r:embed="rId1">
            <a:alphaModFix/>
          </a:blip>
          <a:srcRect b="3297" l="0" r="3297" t="0"/>
          <a:stretch/>
        </p:blipFill>
        <p:spPr>
          <a:xfrm>
            <a:off x="0" y="0"/>
            <a:ext cx="6858000" cy="5143500"/>
          </a:xfrm>
          <a:prstGeom prst="rect">
            <a:avLst/>
          </a:prstGeom>
          <a:noFill/>
          <a:ln>
            <a:noFill/>
          </a:ln>
        </p:spPr>
      </p:pic>
      <p:sp>
        <p:nvSpPr>
          <p:cNvPr id="57" name="Shape 57"/>
          <p:cNvSpPr/>
          <p:nvPr/>
        </p:nvSpPr>
        <p:spPr>
          <a:xfrm>
            <a:off x="128400" y="96297"/>
            <a:ext cx="8889600" cy="4945275"/>
          </a:xfrm>
          <a:prstGeom prst="rect">
            <a:avLst/>
          </a:prstGeom>
          <a:no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8" name="Shape 58"/>
          <p:cNvSpPr txBox="1"/>
          <p:nvPr>
            <p:ph type="title"/>
          </p:nvPr>
        </p:nvSpPr>
        <p:spPr>
          <a:xfrm>
            <a:off x="404329" y="493831"/>
            <a:ext cx="8229600" cy="413550"/>
          </a:xfrm>
          <a:prstGeom prst="rect">
            <a:avLst/>
          </a:prstGeom>
          <a:noFill/>
          <a:ln>
            <a:noFill/>
          </a:ln>
        </p:spPr>
        <p:txBody>
          <a:bodyPr anchorCtr="0" anchor="t" bIns="91425" lIns="91425" rIns="91425" tIns="91425"/>
          <a:lstStyle>
            <a:lvl1pPr lvl="0">
              <a:spcBef>
                <a:spcPts val="0"/>
              </a:spcBef>
              <a:buClr>
                <a:srgbClr val="FFFFFF"/>
              </a:buClr>
              <a:buSzPct val="100000"/>
              <a:buFont typeface="Cousine"/>
              <a:buNone/>
              <a:defRPr sz="2200">
                <a:solidFill>
                  <a:srgbClr val="FFFFFF"/>
                </a:solidFill>
                <a:latin typeface="Cousine"/>
                <a:ea typeface="Cousine"/>
                <a:cs typeface="Cousine"/>
                <a:sym typeface="Cousine"/>
              </a:defRPr>
            </a:lvl1pPr>
            <a:lvl2pPr lvl="1">
              <a:spcBef>
                <a:spcPts val="0"/>
              </a:spcBef>
              <a:buClr>
                <a:srgbClr val="FFFFFF"/>
              </a:buClr>
              <a:buSzPct val="100000"/>
              <a:buFont typeface="Cousine"/>
              <a:buNone/>
              <a:defRPr sz="2200">
                <a:solidFill>
                  <a:srgbClr val="FFFFFF"/>
                </a:solidFill>
                <a:latin typeface="Cousine"/>
                <a:ea typeface="Cousine"/>
                <a:cs typeface="Cousine"/>
                <a:sym typeface="Cousine"/>
              </a:defRPr>
            </a:lvl2pPr>
            <a:lvl3pPr lvl="2">
              <a:spcBef>
                <a:spcPts val="0"/>
              </a:spcBef>
              <a:buClr>
                <a:srgbClr val="FFFFFF"/>
              </a:buClr>
              <a:buSzPct val="100000"/>
              <a:buFont typeface="Cousine"/>
              <a:buNone/>
              <a:defRPr sz="2200">
                <a:solidFill>
                  <a:srgbClr val="FFFFFF"/>
                </a:solidFill>
                <a:latin typeface="Cousine"/>
                <a:ea typeface="Cousine"/>
                <a:cs typeface="Cousine"/>
                <a:sym typeface="Cousine"/>
              </a:defRPr>
            </a:lvl3pPr>
            <a:lvl4pPr lvl="3">
              <a:spcBef>
                <a:spcPts val="0"/>
              </a:spcBef>
              <a:buClr>
                <a:srgbClr val="FFFFFF"/>
              </a:buClr>
              <a:buSzPct val="100000"/>
              <a:buFont typeface="Cousine"/>
              <a:buNone/>
              <a:defRPr sz="2200">
                <a:solidFill>
                  <a:srgbClr val="FFFFFF"/>
                </a:solidFill>
                <a:latin typeface="Cousine"/>
                <a:ea typeface="Cousine"/>
                <a:cs typeface="Cousine"/>
                <a:sym typeface="Cousine"/>
              </a:defRPr>
            </a:lvl4pPr>
            <a:lvl5pPr lvl="4">
              <a:spcBef>
                <a:spcPts val="0"/>
              </a:spcBef>
              <a:buClr>
                <a:srgbClr val="FFFFFF"/>
              </a:buClr>
              <a:buSzPct val="100000"/>
              <a:buFont typeface="Cousine"/>
              <a:buNone/>
              <a:defRPr sz="2200">
                <a:solidFill>
                  <a:srgbClr val="FFFFFF"/>
                </a:solidFill>
                <a:latin typeface="Cousine"/>
                <a:ea typeface="Cousine"/>
                <a:cs typeface="Cousine"/>
                <a:sym typeface="Cousine"/>
              </a:defRPr>
            </a:lvl5pPr>
            <a:lvl6pPr lvl="5">
              <a:spcBef>
                <a:spcPts val="0"/>
              </a:spcBef>
              <a:buClr>
                <a:srgbClr val="FFFFFF"/>
              </a:buClr>
              <a:buSzPct val="100000"/>
              <a:buFont typeface="Cousine"/>
              <a:buNone/>
              <a:defRPr sz="2200">
                <a:solidFill>
                  <a:srgbClr val="FFFFFF"/>
                </a:solidFill>
                <a:latin typeface="Cousine"/>
                <a:ea typeface="Cousine"/>
                <a:cs typeface="Cousine"/>
                <a:sym typeface="Cousine"/>
              </a:defRPr>
            </a:lvl6pPr>
            <a:lvl7pPr lvl="6">
              <a:spcBef>
                <a:spcPts val="0"/>
              </a:spcBef>
              <a:buClr>
                <a:srgbClr val="FFFFFF"/>
              </a:buClr>
              <a:buSzPct val="100000"/>
              <a:buFont typeface="Cousine"/>
              <a:buNone/>
              <a:defRPr sz="2200">
                <a:solidFill>
                  <a:srgbClr val="FFFFFF"/>
                </a:solidFill>
                <a:latin typeface="Cousine"/>
                <a:ea typeface="Cousine"/>
                <a:cs typeface="Cousine"/>
                <a:sym typeface="Cousine"/>
              </a:defRPr>
            </a:lvl7pPr>
            <a:lvl8pPr lvl="7">
              <a:spcBef>
                <a:spcPts val="0"/>
              </a:spcBef>
              <a:buClr>
                <a:srgbClr val="FFFFFF"/>
              </a:buClr>
              <a:buSzPct val="100000"/>
              <a:buFont typeface="Cousine"/>
              <a:buNone/>
              <a:defRPr sz="2200">
                <a:solidFill>
                  <a:srgbClr val="FFFFFF"/>
                </a:solidFill>
                <a:latin typeface="Cousine"/>
                <a:ea typeface="Cousine"/>
                <a:cs typeface="Cousine"/>
                <a:sym typeface="Cousine"/>
              </a:defRPr>
            </a:lvl8pPr>
            <a:lvl9pPr lvl="8">
              <a:spcBef>
                <a:spcPts val="0"/>
              </a:spcBef>
              <a:buClr>
                <a:srgbClr val="FFFFFF"/>
              </a:buClr>
              <a:buSzPct val="100000"/>
              <a:buFont typeface="Cousine"/>
              <a:buNone/>
              <a:defRPr sz="2200">
                <a:solidFill>
                  <a:srgbClr val="FFFFFF"/>
                </a:solidFill>
                <a:latin typeface="Cousine"/>
                <a:ea typeface="Cousine"/>
                <a:cs typeface="Cousine"/>
                <a:sym typeface="Cousine"/>
              </a:defRPr>
            </a:lvl9pPr>
          </a:lstStyle>
          <a:p/>
        </p:txBody>
      </p:sp>
      <p:sp>
        <p:nvSpPr>
          <p:cNvPr id="59" name="Shape 59"/>
          <p:cNvSpPr txBox="1"/>
          <p:nvPr>
            <p:ph idx="1" type="body"/>
          </p:nvPr>
        </p:nvSpPr>
        <p:spPr>
          <a:xfrm>
            <a:off x="457200" y="1125000"/>
            <a:ext cx="8229600" cy="3638925"/>
          </a:xfrm>
          <a:prstGeom prst="rect">
            <a:avLst/>
          </a:prstGeom>
          <a:noFill/>
          <a:ln>
            <a:noFill/>
          </a:ln>
        </p:spPr>
        <p:txBody>
          <a:bodyPr anchorCtr="0" anchor="t" bIns="91425" lIns="91425" rIns="91425" tIns="91425"/>
          <a:lstStyle>
            <a:lvl1pPr lvl="0">
              <a:spcBef>
                <a:spcPts val="600"/>
              </a:spcBef>
              <a:buClr>
                <a:srgbClr val="FFFFFF"/>
              </a:buClr>
              <a:buSzPct val="100000"/>
              <a:buFont typeface="Cousine"/>
              <a:buChar char="▪"/>
              <a:defRPr sz="3000">
                <a:solidFill>
                  <a:srgbClr val="FFFFFF"/>
                </a:solidFill>
                <a:latin typeface="Cousine"/>
                <a:ea typeface="Cousine"/>
                <a:cs typeface="Cousine"/>
                <a:sym typeface="Cousine"/>
              </a:defRPr>
            </a:lvl1pPr>
            <a:lvl2pPr lvl="1">
              <a:spcBef>
                <a:spcPts val="480"/>
              </a:spcBef>
              <a:buClr>
                <a:srgbClr val="FFFFFF"/>
              </a:buClr>
              <a:buSzPct val="100000"/>
              <a:buFont typeface="Cousine"/>
              <a:buChar char="▫"/>
              <a:defRPr sz="2400">
                <a:solidFill>
                  <a:srgbClr val="FFFFFF"/>
                </a:solidFill>
                <a:latin typeface="Cousine"/>
                <a:ea typeface="Cousine"/>
                <a:cs typeface="Cousine"/>
                <a:sym typeface="Cousine"/>
              </a:defRPr>
            </a:lvl2pPr>
            <a:lvl3pPr lvl="2">
              <a:spcBef>
                <a:spcPts val="480"/>
              </a:spcBef>
              <a:buClr>
                <a:srgbClr val="FFFFFF"/>
              </a:buClr>
              <a:buSzPct val="100000"/>
              <a:buFont typeface="Cousine"/>
              <a:defRPr sz="2400">
                <a:solidFill>
                  <a:srgbClr val="FFFFFF"/>
                </a:solidFill>
                <a:latin typeface="Cousine"/>
                <a:ea typeface="Cousine"/>
                <a:cs typeface="Cousine"/>
                <a:sym typeface="Cousine"/>
              </a:defRPr>
            </a:lvl3pPr>
            <a:lvl4pPr lvl="3">
              <a:spcBef>
                <a:spcPts val="360"/>
              </a:spcBef>
              <a:buClr>
                <a:srgbClr val="FFFFFF"/>
              </a:buClr>
              <a:buSzPct val="100000"/>
              <a:buFont typeface="Cousine"/>
              <a:defRPr sz="1800">
                <a:solidFill>
                  <a:srgbClr val="FFFFFF"/>
                </a:solidFill>
                <a:latin typeface="Cousine"/>
                <a:ea typeface="Cousine"/>
                <a:cs typeface="Cousine"/>
                <a:sym typeface="Cousine"/>
              </a:defRPr>
            </a:lvl4pPr>
            <a:lvl5pPr lvl="4">
              <a:spcBef>
                <a:spcPts val="360"/>
              </a:spcBef>
              <a:buClr>
                <a:srgbClr val="FFFFFF"/>
              </a:buClr>
              <a:buSzPct val="100000"/>
              <a:buFont typeface="Cousine"/>
              <a:defRPr sz="1800">
                <a:solidFill>
                  <a:srgbClr val="FFFFFF"/>
                </a:solidFill>
                <a:latin typeface="Cousine"/>
                <a:ea typeface="Cousine"/>
                <a:cs typeface="Cousine"/>
                <a:sym typeface="Cousine"/>
              </a:defRPr>
            </a:lvl5pPr>
            <a:lvl6pPr lvl="5">
              <a:spcBef>
                <a:spcPts val="360"/>
              </a:spcBef>
              <a:buClr>
                <a:srgbClr val="FFFFFF"/>
              </a:buClr>
              <a:buSzPct val="100000"/>
              <a:buFont typeface="Cousine"/>
              <a:defRPr sz="1800">
                <a:solidFill>
                  <a:srgbClr val="FFFFFF"/>
                </a:solidFill>
                <a:latin typeface="Cousine"/>
                <a:ea typeface="Cousine"/>
                <a:cs typeface="Cousine"/>
                <a:sym typeface="Cousine"/>
              </a:defRPr>
            </a:lvl6pPr>
            <a:lvl7pPr lvl="6">
              <a:spcBef>
                <a:spcPts val="360"/>
              </a:spcBef>
              <a:buClr>
                <a:srgbClr val="FFFFFF"/>
              </a:buClr>
              <a:buSzPct val="100000"/>
              <a:buFont typeface="Cousine"/>
              <a:defRPr sz="1800">
                <a:solidFill>
                  <a:srgbClr val="FFFFFF"/>
                </a:solidFill>
                <a:latin typeface="Cousine"/>
                <a:ea typeface="Cousine"/>
                <a:cs typeface="Cousine"/>
                <a:sym typeface="Cousine"/>
              </a:defRPr>
            </a:lvl7pPr>
            <a:lvl8pPr lvl="7">
              <a:spcBef>
                <a:spcPts val="360"/>
              </a:spcBef>
              <a:buClr>
                <a:srgbClr val="FFFFFF"/>
              </a:buClr>
              <a:buSzPct val="100000"/>
              <a:buFont typeface="Cousine"/>
              <a:defRPr sz="1800">
                <a:solidFill>
                  <a:srgbClr val="FFFFFF"/>
                </a:solidFill>
                <a:latin typeface="Cousine"/>
                <a:ea typeface="Cousine"/>
                <a:cs typeface="Cousine"/>
                <a:sym typeface="Cousine"/>
              </a:defRPr>
            </a:lvl8pPr>
            <a:lvl9pPr lvl="8">
              <a:spcBef>
                <a:spcPts val="360"/>
              </a:spcBef>
              <a:buClr>
                <a:srgbClr val="FFFFFF"/>
              </a:buClr>
              <a:buSzPct val="100000"/>
              <a:buFont typeface="Cousine"/>
              <a:defRPr sz="1800">
                <a:solidFill>
                  <a:srgbClr val="FFFFFF"/>
                </a:solidFill>
                <a:latin typeface="Cousine"/>
                <a:ea typeface="Cousine"/>
                <a:cs typeface="Cousine"/>
                <a:sym typeface="Cousine"/>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wits.itech.nebrwesleyan.edu/?cat=11" TargetMode="External"/><Relationship Id="rId4" Type="http://schemas.openxmlformats.org/officeDocument/2006/relationships/hyperlink" Target="http://libguides.unomaha.edu/c.php?g=100525&amp;p=649717" TargetMode="External"/><Relationship Id="rId10" Type="http://schemas.openxmlformats.org/officeDocument/2006/relationships/hyperlink" Target="https://www.3dhubs.com/" TargetMode="External"/><Relationship Id="rId9" Type="http://schemas.openxmlformats.org/officeDocument/2006/relationships/hyperlink" Target="http://makeshiftlincoln.org/" TargetMode="External"/><Relationship Id="rId5" Type="http://schemas.openxmlformats.org/officeDocument/2006/relationships/hyperlink" Target="http://unmc.libguides.com/content.php?pid=653308&amp;sid=5410699" TargetMode="External"/><Relationship Id="rId6" Type="http://schemas.openxmlformats.org/officeDocument/2006/relationships/hyperlink" Target="http://www.creighton.edu/fileadmin/user/reinert/docs/circulation/RAL_3D_Print_Flier.pdf" TargetMode="External"/><Relationship Id="rId7" Type="http://schemas.openxmlformats.org/officeDocument/2006/relationships/hyperlink" Target="http://dospace.org" TargetMode="External"/><Relationship Id="rId8" Type="http://schemas.openxmlformats.org/officeDocument/2006/relationships/hyperlink" Target="http://fablab.mccinfo.ne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15.jpg"/><Relationship Id="rId5" Type="http://schemas.openxmlformats.org/officeDocument/2006/relationships/image" Target="../media/image19.jpg"/><Relationship Id="rId6"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1" Type="http://schemas.openxmlformats.org/officeDocument/2006/relationships/hyperlink" Target="http://www.istl.org/14-fall/refereed3.html" TargetMode="External"/><Relationship Id="rId10" Type="http://schemas.openxmlformats.org/officeDocument/2006/relationships/hyperlink" Target="http://acrl.ala.org/techconnect/post/3d-printers-in-the-library-toward-a-fablab-in-the-academic-library" TargetMode="External"/><Relationship Id="rId13" Type="http://schemas.openxmlformats.org/officeDocument/2006/relationships/hyperlink" Target="http://er.educause.edu/articles/2014/10/making-it-real-3d-printing-as-a-library-service" TargetMode="External"/><Relationship Id="rId12" Type="http://schemas.openxmlformats.org/officeDocument/2006/relationships/hyperlink" Target="http://www.tandfonline.com/doi/abs/10.1080/01930826.2014.893110?af=R&amp;" TargetMode="External"/><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http://www.unl.edu/trl/3d-printers-university-nebraska-lincoln" TargetMode="External"/><Relationship Id="rId4" Type="http://schemas.openxmlformats.org/officeDocument/2006/relationships/hyperlink" Target="http://pubs.acs.org/doi/full/10.1021/acs.est.5b04983" TargetMode="External"/><Relationship Id="rId9" Type="http://schemas.openxmlformats.org/officeDocument/2006/relationships/hyperlink" Target="http://3dprintingforbeginners.com/3d-printing-technology/" TargetMode="External"/><Relationship Id="rId5" Type="http://schemas.openxmlformats.org/officeDocument/2006/relationships/hyperlink" Target="http://www.sciencedirect.com/science/article/pii/S1352231013005086" TargetMode="External"/><Relationship Id="rId6" Type="http://schemas.openxmlformats.org/officeDocument/2006/relationships/hyperlink" Target="http://hackaday.com/2016/02/01/3d-printing-fumes-new-science/" TargetMode="External"/><Relationship Id="rId7" Type="http://schemas.openxmlformats.org/officeDocument/2006/relationships/hyperlink" Target="http://www.slideshare.net/davidjhinson/creative-collaboration-at-hendrix-3d-printing-maker-spaces" TargetMode="External"/><Relationship Id="rId8" Type="http://schemas.openxmlformats.org/officeDocument/2006/relationships/hyperlink" Target="http://3dprintingfromscratch.com/common/types-of-3d-printers-or-3d-printing-technologies-overview/"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hyperlink" Target="mailto:shawco2@unl.edu" TargetMode="External"/><Relationship Id="rId4" Type="http://schemas.openxmlformats.org/officeDocument/2006/relationships/hyperlink" Target="http://news.unl.edu/newsrooms/unltoday/article/print-services-offers-new-3-d-option/" TargetMode="External"/><Relationship Id="rId5" Type="http://schemas.openxmlformats.org/officeDocument/2006/relationships/hyperlink" Target="http://news.unl.edu/newsrooms/unltoday/article/student-helps-launch-3-d-printing-program/" TargetMode="External"/><Relationship Id="rId6" Type="http://schemas.openxmlformats.org/officeDocument/2006/relationships/hyperlink" Target="http://architecture.unl.edu/degree-programs/facilities/fabrication-lab"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hyperlink" Target="http://arts.unl.edu/art/facility/art-fabrication-space" TargetMode="External"/><Relationship Id="rId4" Type="http://schemas.openxmlformats.org/officeDocument/2006/relationships/hyperlink" Target="http://www.unl.edu/trl/3d-printers-university-nebraska-lincol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hyperlink" Target="http://www.unl.edu/trl/3d-printers-university-nebraska-lincoln" TargetMode="External"/><Relationship Id="rId4" Type="http://schemas.openxmlformats.org/officeDocument/2006/relationships/hyperlink" Target="mailto:pmarxhausen@unl.edu" TargetMode="External"/><Relationship Id="rId5" Type="http://schemas.openxmlformats.org/officeDocument/2006/relationships/hyperlink" Target="http://eeshop.unl.edu/3d_printing.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hyperlink" Target="mailto:lowad2@unl.edu" TargetMode="External"/><Relationship Id="rId4" Type="http://schemas.openxmlformats.org/officeDocument/2006/relationships/hyperlink" Target="http://innovationstudio.unl.edu/machin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www.livescience.com/" TargetMode="External"/><Relationship Id="rId4" Type="http://schemas.openxmlformats.org/officeDocument/2006/relationships/hyperlink" Target="http://endgadget.com" TargetMode="External"/><Relationship Id="rId5" Type="http://schemas.openxmlformats.org/officeDocument/2006/relationships/image" Target="../media/image02.png"/><Relationship Id="rId6"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hyperlink" Target="https://www.youtube.com/watch?v=uCy0NEbJf4s" TargetMode="External"/><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04.gif"/><Relationship Id="rId4" Type="http://schemas.openxmlformats.org/officeDocument/2006/relationships/hyperlink" Target="https://www.stratasysdirect.com/" TargetMode="External"/><Relationship Id="rId5" Type="http://schemas.openxmlformats.org/officeDocument/2006/relationships/image" Target="../media/image0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www.andinc.co/what-is-stereolithography/" TargetMode="External"/><Relationship Id="rId4" Type="http://schemas.openxmlformats.org/officeDocument/2006/relationships/image" Target="../media/image05.gif"/><Relationship Id="rId5" Type="http://schemas.openxmlformats.org/officeDocument/2006/relationships/hyperlink" Target="http://carbon3d.com" TargetMode="External"/><Relationship Id="rId6" Type="http://schemas.openxmlformats.org/officeDocument/2006/relationships/image" Target="../media/image2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www.andinc.co/what-is-stereolithography/" TargetMode="External"/><Relationship Id="rId4" Type="http://schemas.openxmlformats.org/officeDocument/2006/relationships/hyperlink" Target="http://3dprinttheworld.com" TargetMode="External"/><Relationship Id="rId5" Type="http://schemas.openxmlformats.org/officeDocument/2006/relationships/image" Target="../media/image06.png"/><Relationship Id="rId6" Type="http://schemas.openxmlformats.org/officeDocument/2006/relationships/image" Target="../media/image1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08.jpg"/><Relationship Id="rId4" Type="http://schemas.openxmlformats.org/officeDocument/2006/relationships/image" Target="../media/image0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type="ctrTitle"/>
          </p:nvPr>
        </p:nvSpPr>
        <p:spPr>
          <a:xfrm>
            <a:off x="671257" y="609800"/>
            <a:ext cx="7801500" cy="1730099"/>
          </a:xfrm>
          <a:prstGeom prst="rect">
            <a:avLst/>
          </a:prstGeom>
        </p:spPr>
        <p:txBody>
          <a:bodyPr anchorCtr="0" anchor="b" bIns="91425" lIns="91425" rIns="91425" tIns="91425">
            <a:noAutofit/>
          </a:bodyPr>
          <a:lstStyle/>
          <a:p>
            <a:pPr lvl="0">
              <a:spcBef>
                <a:spcPts val="0"/>
              </a:spcBef>
              <a:buNone/>
            </a:pPr>
            <a:r>
              <a:rPr lang="en"/>
              <a:t>Creative Collaboration with 3D Printing at the Library</a:t>
            </a:r>
          </a:p>
        </p:txBody>
      </p:sp>
      <p:pic>
        <p:nvPicPr>
          <p:cNvPr id="107" name="Shape 107"/>
          <p:cNvPicPr preferRelativeResize="0"/>
          <p:nvPr/>
        </p:nvPicPr>
        <p:blipFill>
          <a:blip r:embed="rId3">
            <a:alphaModFix/>
          </a:blip>
          <a:stretch>
            <a:fillRect/>
          </a:stretch>
        </p:blipFill>
        <p:spPr>
          <a:xfrm>
            <a:off x="2628487" y="2720900"/>
            <a:ext cx="3887027" cy="2186450"/>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ph type="title"/>
          </p:nvPr>
        </p:nvSpPr>
        <p:spPr>
          <a:xfrm>
            <a:off x="2505450" y="311100"/>
            <a:ext cx="4133099" cy="755699"/>
          </a:xfrm>
          <a:prstGeom prst="rect">
            <a:avLst/>
          </a:prstGeom>
        </p:spPr>
        <p:txBody>
          <a:bodyPr anchorCtr="0" anchor="b" bIns="91425" lIns="91425" rIns="91425" tIns="91425">
            <a:noAutofit/>
          </a:bodyPr>
          <a:lstStyle/>
          <a:p>
            <a:pPr lvl="0" rtl="0">
              <a:spcBef>
                <a:spcPts val="0"/>
              </a:spcBef>
              <a:buNone/>
            </a:pPr>
            <a:r>
              <a:rPr lang="en" sz="3600"/>
              <a:t>What does UNL offer?</a:t>
            </a:r>
          </a:p>
        </p:txBody>
      </p:sp>
      <p:sp>
        <p:nvSpPr>
          <p:cNvPr id="184" name="Shape 184"/>
          <p:cNvSpPr txBox="1"/>
          <p:nvPr>
            <p:ph idx="1" type="body"/>
          </p:nvPr>
        </p:nvSpPr>
        <p:spPr>
          <a:xfrm>
            <a:off x="168725" y="1106475"/>
            <a:ext cx="2311800" cy="3885900"/>
          </a:xfrm>
          <a:prstGeom prst="rect">
            <a:avLst/>
          </a:prstGeom>
        </p:spPr>
        <p:txBody>
          <a:bodyPr anchorCtr="0" anchor="t" bIns="91425" lIns="91425" rIns="91425" tIns="91425">
            <a:noAutofit/>
          </a:bodyPr>
          <a:lstStyle/>
          <a:p>
            <a:pPr lvl="0" rtl="0">
              <a:spcBef>
                <a:spcPts val="0"/>
              </a:spcBef>
              <a:buNone/>
            </a:pPr>
            <a:r>
              <a:rPr b="1" lang="en" sz="1400" u="sng"/>
              <a:t>Innovation Studio</a:t>
            </a:r>
            <a:r>
              <a:rPr b="1" lang="en" sz="1400"/>
              <a:t>:</a:t>
            </a:r>
            <a:r>
              <a:rPr b="1" lang="en"/>
              <a:t> </a:t>
            </a:r>
          </a:p>
          <a:p>
            <a:pPr lvl="0" rtl="0">
              <a:spcBef>
                <a:spcPts val="0"/>
              </a:spcBef>
              <a:buNone/>
            </a:pPr>
            <a:r>
              <a:rPr b="1" lang="en"/>
              <a:t>Innovation Campus</a:t>
            </a:r>
            <a:r>
              <a:rPr lang="en"/>
              <a:t>  </a:t>
            </a:r>
          </a:p>
          <a:p>
            <a:pPr indent="-228600" lvl="0" marL="457200" rtl="0">
              <a:spcBef>
                <a:spcPts val="0"/>
              </a:spcBef>
            </a:pPr>
            <a:r>
              <a:rPr lang="en"/>
              <a:t>2x Ultimaker 2’s  ~$1999</a:t>
            </a:r>
          </a:p>
          <a:p>
            <a:pPr indent="-228600" lvl="1" marL="914400" rtl="0">
              <a:spcBef>
                <a:spcPts val="0"/>
              </a:spcBef>
            </a:pPr>
            <a:r>
              <a:rPr lang="en"/>
              <a:t>16”x14’x16” build size</a:t>
            </a:r>
          </a:p>
          <a:p>
            <a:pPr indent="-228600" lvl="1" marL="914400" rtl="0">
              <a:spcBef>
                <a:spcPts val="0"/>
              </a:spcBef>
            </a:pPr>
            <a:r>
              <a:rPr lang="en"/>
              <a:t>0.02 mm resolution</a:t>
            </a:r>
          </a:p>
          <a:p>
            <a:pPr indent="-228600" lvl="0" marL="457200" rtl="0">
              <a:spcBef>
                <a:spcPts val="0"/>
              </a:spcBef>
            </a:pPr>
            <a:r>
              <a:rPr lang="en"/>
              <a:t>Stratasys Mojo ~$7000</a:t>
            </a:r>
          </a:p>
          <a:p>
            <a:pPr indent="-228600" lvl="1" marL="914400" rtl="0">
              <a:spcBef>
                <a:spcPts val="0"/>
              </a:spcBef>
            </a:pPr>
            <a:r>
              <a:rPr lang="en"/>
              <a:t>5”x5”x5” build size</a:t>
            </a:r>
          </a:p>
          <a:p>
            <a:pPr indent="-228600" lvl="1" marL="914400" rtl="0">
              <a:spcBef>
                <a:spcPts val="0"/>
              </a:spcBef>
            </a:pPr>
            <a:r>
              <a:rPr lang="en"/>
              <a:t>0.178 mm</a:t>
            </a:r>
          </a:p>
          <a:p>
            <a:pPr indent="-228600" lvl="1" marL="914400" rtl="0">
              <a:spcBef>
                <a:spcPts val="0"/>
              </a:spcBef>
            </a:pPr>
            <a:r>
              <a:rPr lang="en"/>
              <a:t>ABS &amp; soluble support material</a:t>
            </a:r>
          </a:p>
          <a:p>
            <a:pPr indent="-228600" lvl="0" marL="457200" rtl="0">
              <a:spcBef>
                <a:spcPts val="0"/>
              </a:spcBef>
            </a:pPr>
            <a:r>
              <a:rPr lang="en"/>
              <a:t>Requires membership $60-140/semester for UNL affiliates and $55/month public</a:t>
            </a:r>
          </a:p>
          <a:p>
            <a:pPr indent="0" lvl="0" marL="0" rtl="0">
              <a:spcBef>
                <a:spcPts val="0"/>
              </a:spcBef>
              <a:buNone/>
            </a:pPr>
            <a:r>
              <a:t/>
            </a:r>
            <a:endParaRPr/>
          </a:p>
        </p:txBody>
      </p:sp>
      <p:sp>
        <p:nvSpPr>
          <p:cNvPr id="185" name="Shape 185"/>
          <p:cNvSpPr txBox="1"/>
          <p:nvPr>
            <p:ph idx="1" type="body"/>
          </p:nvPr>
        </p:nvSpPr>
        <p:spPr>
          <a:xfrm>
            <a:off x="3328600" y="1087600"/>
            <a:ext cx="2311800" cy="3179400"/>
          </a:xfrm>
          <a:prstGeom prst="rect">
            <a:avLst/>
          </a:prstGeom>
        </p:spPr>
        <p:txBody>
          <a:bodyPr anchorCtr="0" anchor="t" bIns="91425" lIns="91425" rIns="91425" tIns="91425">
            <a:noAutofit/>
          </a:bodyPr>
          <a:lstStyle/>
          <a:p>
            <a:pPr lvl="0" rtl="0">
              <a:spcBef>
                <a:spcPts val="0"/>
              </a:spcBef>
              <a:buNone/>
            </a:pPr>
            <a:r>
              <a:rPr b="1" lang="en" sz="1400" u="sng"/>
              <a:t>Scott Engineering Center</a:t>
            </a:r>
            <a:r>
              <a:rPr b="1" lang="en" sz="1400"/>
              <a:t>: </a:t>
            </a:r>
          </a:p>
          <a:p>
            <a:pPr lvl="0" rtl="0">
              <a:spcBef>
                <a:spcPts val="0"/>
              </a:spcBef>
              <a:buNone/>
            </a:pPr>
            <a:r>
              <a:rPr b="1" lang="en"/>
              <a:t>SEC 307, 313.1, 360</a:t>
            </a:r>
          </a:p>
          <a:p>
            <a:pPr indent="-228600" lvl="0" marL="457200" rtl="0">
              <a:spcBef>
                <a:spcPts val="0"/>
              </a:spcBef>
            </a:pPr>
            <a:r>
              <a:rPr lang="en"/>
              <a:t>Makerbot Replicator 2</a:t>
            </a:r>
          </a:p>
          <a:p>
            <a:pPr indent="-228600" lvl="0" marL="457200" rtl="0">
              <a:spcBef>
                <a:spcPts val="0"/>
              </a:spcBef>
            </a:pPr>
            <a:r>
              <a:rPr lang="en"/>
              <a:t>Objet30 Pro ~$40,000</a:t>
            </a:r>
          </a:p>
          <a:p>
            <a:pPr indent="-228600" lvl="1" marL="914400" rtl="0">
              <a:spcBef>
                <a:spcPts val="0"/>
              </a:spcBef>
            </a:pPr>
            <a:r>
              <a:rPr lang="en"/>
              <a:t>polyjet</a:t>
            </a:r>
          </a:p>
          <a:p>
            <a:pPr indent="-228600" lvl="1" marL="914400" rtl="0">
              <a:spcBef>
                <a:spcPts val="0"/>
              </a:spcBef>
            </a:pPr>
            <a:r>
              <a:rPr lang="en"/>
              <a:t>11.8”x7.9”x5.9”</a:t>
            </a:r>
          </a:p>
          <a:p>
            <a:pPr indent="-228600" lvl="1" marL="914400" rtl="0">
              <a:spcBef>
                <a:spcPts val="0"/>
              </a:spcBef>
            </a:pPr>
            <a:r>
              <a:rPr lang="en"/>
              <a:t>0.016 mm resolution</a:t>
            </a:r>
          </a:p>
          <a:p>
            <a:pPr indent="-228600" lvl="1" marL="914400" rtl="0">
              <a:spcBef>
                <a:spcPts val="0"/>
              </a:spcBef>
            </a:pPr>
            <a:r>
              <a:rPr lang="en"/>
              <a:t>$0.55/gram</a:t>
            </a:r>
          </a:p>
          <a:p>
            <a:pPr indent="-228600" lvl="0" marL="457200" rtl="0">
              <a:spcBef>
                <a:spcPts val="0"/>
              </a:spcBef>
            </a:pPr>
            <a:r>
              <a:rPr lang="en"/>
              <a:t>EE students only</a:t>
            </a:r>
          </a:p>
        </p:txBody>
      </p:sp>
      <p:sp>
        <p:nvSpPr>
          <p:cNvPr id="186" name="Shape 186"/>
          <p:cNvSpPr txBox="1"/>
          <p:nvPr>
            <p:ph idx="1" type="body"/>
          </p:nvPr>
        </p:nvSpPr>
        <p:spPr>
          <a:xfrm>
            <a:off x="6529000" y="1087600"/>
            <a:ext cx="2465099" cy="3179400"/>
          </a:xfrm>
          <a:prstGeom prst="rect">
            <a:avLst/>
          </a:prstGeom>
        </p:spPr>
        <p:txBody>
          <a:bodyPr anchorCtr="0" anchor="t" bIns="91425" lIns="91425" rIns="91425" tIns="91425">
            <a:noAutofit/>
          </a:bodyPr>
          <a:lstStyle/>
          <a:p>
            <a:pPr lvl="0" rtl="0">
              <a:spcBef>
                <a:spcPts val="0"/>
              </a:spcBef>
              <a:buNone/>
            </a:pPr>
            <a:r>
              <a:rPr b="1" lang="en" sz="1400" u="sng"/>
              <a:t>Nanoscience Research Center</a:t>
            </a:r>
            <a:r>
              <a:rPr b="1" lang="en" sz="1400"/>
              <a:t>: </a:t>
            </a:r>
          </a:p>
          <a:p>
            <a:pPr lvl="0" rtl="0">
              <a:spcBef>
                <a:spcPts val="0"/>
              </a:spcBef>
              <a:buNone/>
            </a:pPr>
            <a:r>
              <a:rPr b="1" lang="en"/>
              <a:t>NANO N213</a:t>
            </a:r>
          </a:p>
          <a:p>
            <a:pPr indent="-228600" lvl="0" marL="457200" rtl="0">
              <a:spcBef>
                <a:spcPts val="0"/>
              </a:spcBef>
            </a:pPr>
            <a:r>
              <a:rPr lang="en"/>
              <a:t>Objet500 Connex3</a:t>
            </a:r>
          </a:p>
          <a:p>
            <a:pPr indent="-228600" lvl="1" marL="914400" rtl="0">
              <a:spcBef>
                <a:spcPts val="0"/>
              </a:spcBef>
            </a:pPr>
            <a:r>
              <a:rPr lang="en"/>
              <a:t>~$330,000</a:t>
            </a:r>
          </a:p>
          <a:p>
            <a:pPr indent="-228600" lvl="1" marL="914400" rtl="0">
              <a:spcBef>
                <a:spcPts val="0"/>
              </a:spcBef>
            </a:pPr>
            <a:r>
              <a:rPr lang="en"/>
              <a:t>polyjet</a:t>
            </a:r>
          </a:p>
          <a:p>
            <a:pPr indent="-228600" lvl="1" marL="914400" rtl="0">
              <a:spcBef>
                <a:spcPts val="0"/>
              </a:spcBef>
            </a:pPr>
            <a:r>
              <a:rPr lang="en"/>
              <a:t>19.3”x15.4”x7.9”</a:t>
            </a:r>
          </a:p>
          <a:p>
            <a:pPr indent="-228600" lvl="1" marL="914400" rtl="0">
              <a:spcBef>
                <a:spcPts val="0"/>
              </a:spcBef>
            </a:pPr>
            <a:r>
              <a:rPr lang="en"/>
              <a:t>0.016 mm resolution</a:t>
            </a:r>
          </a:p>
          <a:p>
            <a:pPr indent="-228600" lvl="1" marL="914400" rtl="0">
              <a:spcBef>
                <a:spcPts val="0"/>
              </a:spcBef>
            </a:pPr>
            <a:r>
              <a:rPr lang="en"/>
              <a:t>$0.13/gram support + $0.36/gram</a:t>
            </a:r>
          </a:p>
          <a:p>
            <a:pPr indent="-228600" lvl="0" marL="457200" rtl="0">
              <a:spcBef>
                <a:spcPts val="0"/>
              </a:spcBef>
            </a:pPr>
            <a:r>
              <a:rPr lang="en"/>
              <a:t>EE students only</a:t>
            </a:r>
          </a:p>
        </p:txBody>
      </p:sp>
      <p:pic>
        <p:nvPicPr>
          <p:cNvPr id="187" name="Shape 187"/>
          <p:cNvPicPr preferRelativeResize="0"/>
          <p:nvPr/>
        </p:nvPicPr>
        <p:blipFill>
          <a:blip r:embed="rId3">
            <a:alphaModFix/>
          </a:blip>
          <a:stretch>
            <a:fillRect/>
          </a:stretch>
        </p:blipFill>
        <p:spPr>
          <a:xfrm>
            <a:off x="7134825" y="3812625"/>
            <a:ext cx="1253449" cy="1179750"/>
          </a:xfrm>
          <a:prstGeom prst="rect">
            <a:avLst/>
          </a:prstGeom>
          <a:noFill/>
          <a:ln>
            <a:noFill/>
          </a:ln>
        </p:spPr>
      </p:pic>
      <p:pic>
        <p:nvPicPr>
          <p:cNvPr id="188" name="Shape 188"/>
          <p:cNvPicPr preferRelativeResize="0"/>
          <p:nvPr/>
        </p:nvPicPr>
        <p:blipFill>
          <a:blip r:embed="rId4">
            <a:alphaModFix/>
          </a:blip>
          <a:stretch>
            <a:fillRect/>
          </a:stretch>
        </p:blipFill>
        <p:spPr>
          <a:xfrm>
            <a:off x="2505445" y="3875225"/>
            <a:ext cx="1874700" cy="1054524"/>
          </a:xfrm>
          <a:prstGeom prst="rect">
            <a:avLst/>
          </a:prstGeom>
          <a:noFill/>
          <a:ln>
            <a:noFill/>
          </a:ln>
        </p:spPr>
      </p:pic>
      <p:pic>
        <p:nvPicPr>
          <p:cNvPr id="189" name="Shape 189"/>
          <p:cNvPicPr preferRelativeResize="0"/>
          <p:nvPr/>
        </p:nvPicPr>
        <p:blipFill>
          <a:blip r:embed="rId5">
            <a:alphaModFix/>
          </a:blip>
          <a:stretch>
            <a:fillRect/>
          </a:stretch>
        </p:blipFill>
        <p:spPr>
          <a:xfrm>
            <a:off x="4846940" y="3768825"/>
            <a:ext cx="1708519" cy="11797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x="0" y="0"/>
          <a:ext cx="0" cy="0"/>
          <a:chOff x="0" y="0"/>
          <a:chExt cx="0" cy="0"/>
        </a:xfrm>
      </p:grpSpPr>
      <p:sp>
        <p:nvSpPr>
          <p:cNvPr id="194" name="Shape 194"/>
          <p:cNvSpPr txBox="1"/>
          <p:nvPr>
            <p:ph type="title"/>
          </p:nvPr>
        </p:nvSpPr>
        <p:spPr>
          <a:xfrm>
            <a:off x="1850050" y="357425"/>
            <a:ext cx="5737800" cy="755699"/>
          </a:xfrm>
          <a:prstGeom prst="rect">
            <a:avLst/>
          </a:prstGeom>
        </p:spPr>
        <p:txBody>
          <a:bodyPr anchorCtr="0" anchor="b" bIns="91425" lIns="91425" rIns="91425" tIns="91425">
            <a:noAutofit/>
          </a:bodyPr>
          <a:lstStyle/>
          <a:p>
            <a:pPr lvl="0">
              <a:spcBef>
                <a:spcPts val="0"/>
              </a:spcBef>
              <a:buNone/>
            </a:pPr>
            <a:r>
              <a:rPr lang="en" sz="3600"/>
              <a:t>What is it used for on campus?</a:t>
            </a:r>
          </a:p>
        </p:txBody>
      </p:sp>
      <p:sp>
        <p:nvSpPr>
          <p:cNvPr id="195" name="Shape 195"/>
          <p:cNvSpPr txBox="1"/>
          <p:nvPr>
            <p:ph idx="1" type="body"/>
          </p:nvPr>
        </p:nvSpPr>
        <p:spPr>
          <a:xfrm>
            <a:off x="311700" y="1313400"/>
            <a:ext cx="5936100" cy="3179400"/>
          </a:xfrm>
          <a:prstGeom prst="rect">
            <a:avLst/>
          </a:prstGeom>
        </p:spPr>
        <p:txBody>
          <a:bodyPr anchorCtr="0" anchor="t" bIns="91425" lIns="91425" rIns="91425" tIns="91425">
            <a:noAutofit/>
          </a:bodyPr>
          <a:lstStyle/>
          <a:p>
            <a:pPr indent="-317500" lvl="0" marL="457200" rtl="0">
              <a:lnSpc>
                <a:spcPct val="150000"/>
              </a:lnSpc>
              <a:spcBef>
                <a:spcPts val="0"/>
              </a:spcBef>
              <a:buSzPct val="100000"/>
            </a:pPr>
            <a:r>
              <a:rPr b="1" lang="en" sz="1400"/>
              <a:t>Architecture</a:t>
            </a:r>
            <a:r>
              <a:rPr lang="en" sz="1400"/>
              <a:t>: models, parts, scale furniture, curved walls and shapes, beam designs</a:t>
            </a:r>
          </a:p>
          <a:p>
            <a:pPr indent="-317500" lvl="0" marL="457200" rtl="0">
              <a:lnSpc>
                <a:spcPct val="150000"/>
              </a:lnSpc>
              <a:spcBef>
                <a:spcPts val="0"/>
              </a:spcBef>
              <a:buSzPct val="100000"/>
            </a:pPr>
            <a:r>
              <a:rPr b="1" lang="en" sz="1400"/>
              <a:t>Textiles</a:t>
            </a:r>
            <a:r>
              <a:rPr lang="en" sz="1400"/>
              <a:t>: an entire class does group &amp; individual projects requiring them to design an object then 3D print it</a:t>
            </a:r>
          </a:p>
          <a:p>
            <a:pPr indent="-317500" lvl="0" marL="457200" rtl="0">
              <a:lnSpc>
                <a:spcPct val="150000"/>
              </a:lnSpc>
              <a:spcBef>
                <a:spcPts val="0"/>
              </a:spcBef>
              <a:buSzPct val="100000"/>
            </a:pPr>
            <a:r>
              <a:rPr b="1" lang="en" sz="1400"/>
              <a:t>Archaeology</a:t>
            </a:r>
            <a:r>
              <a:rPr lang="en" sz="1400"/>
              <a:t>: 3D scans and reproductions of artifacts, bones, dig sites</a:t>
            </a:r>
          </a:p>
          <a:p>
            <a:pPr indent="-317500" lvl="0" marL="457200" rtl="0">
              <a:lnSpc>
                <a:spcPct val="150000"/>
              </a:lnSpc>
              <a:spcBef>
                <a:spcPts val="0"/>
              </a:spcBef>
              <a:buSzPct val="100000"/>
            </a:pPr>
            <a:r>
              <a:rPr b="1" lang="en" sz="1400"/>
              <a:t>Chemistry</a:t>
            </a:r>
            <a:r>
              <a:rPr lang="en" sz="1400"/>
              <a:t>: complex chemical models to aid in visualization</a:t>
            </a:r>
          </a:p>
          <a:p>
            <a:pPr indent="-317500" lvl="0" marL="457200" rtl="0">
              <a:lnSpc>
                <a:spcPct val="150000"/>
              </a:lnSpc>
              <a:spcBef>
                <a:spcPts val="0"/>
              </a:spcBef>
              <a:buSzPct val="100000"/>
            </a:pPr>
            <a:r>
              <a:rPr b="1" lang="en" sz="1400"/>
              <a:t>Anatomy</a:t>
            </a:r>
            <a:r>
              <a:rPr lang="en" sz="1400"/>
              <a:t>: bone reproductions and scans for teaching aids</a:t>
            </a:r>
          </a:p>
          <a:p>
            <a:pPr indent="-317500" lvl="0" marL="457200" rtl="0">
              <a:lnSpc>
                <a:spcPct val="150000"/>
              </a:lnSpc>
              <a:spcBef>
                <a:spcPts val="0"/>
              </a:spcBef>
              <a:buSzPct val="100000"/>
            </a:pPr>
            <a:r>
              <a:rPr b="1" lang="en" sz="1400"/>
              <a:t>Film studies</a:t>
            </a:r>
            <a:r>
              <a:rPr lang="en" sz="1400"/>
              <a:t>: looking to design and make props, animation helpers</a:t>
            </a:r>
          </a:p>
          <a:p>
            <a:pPr indent="-317500" lvl="0" marL="457200" rtl="0">
              <a:lnSpc>
                <a:spcPct val="150000"/>
              </a:lnSpc>
              <a:spcBef>
                <a:spcPts val="0"/>
              </a:spcBef>
              <a:buSzPct val="100000"/>
            </a:pPr>
            <a:r>
              <a:rPr lang="en" sz="1400"/>
              <a:t>UNL Maker Club</a:t>
            </a:r>
          </a:p>
          <a:p>
            <a:pPr indent="-317500" lvl="0" marL="457200" rtl="0">
              <a:lnSpc>
                <a:spcPct val="150000"/>
              </a:lnSpc>
              <a:spcBef>
                <a:spcPts val="0"/>
              </a:spcBef>
              <a:buSzPct val="100000"/>
            </a:pPr>
            <a:r>
              <a:rPr lang="en" sz="1400"/>
              <a:t>Electronics enclosures</a:t>
            </a:r>
          </a:p>
          <a:p>
            <a:pPr indent="-317500" lvl="0" marL="457200">
              <a:lnSpc>
                <a:spcPct val="150000"/>
              </a:lnSpc>
              <a:spcBef>
                <a:spcPts val="0"/>
              </a:spcBef>
              <a:buSzPct val="100000"/>
            </a:pPr>
            <a:r>
              <a:rPr lang="en" sz="1400"/>
              <a:t>Drone &amp; Robotic parts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sp>
        <p:nvSpPr>
          <p:cNvPr id="200" name="Shape 200"/>
          <p:cNvSpPr txBox="1"/>
          <p:nvPr>
            <p:ph type="title"/>
          </p:nvPr>
        </p:nvSpPr>
        <p:spPr>
          <a:xfrm>
            <a:off x="2943800" y="364525"/>
            <a:ext cx="3703799" cy="755699"/>
          </a:xfrm>
          <a:prstGeom prst="rect">
            <a:avLst/>
          </a:prstGeom>
        </p:spPr>
        <p:txBody>
          <a:bodyPr anchorCtr="0" anchor="b" bIns="91425" lIns="91425" rIns="91425" tIns="91425">
            <a:noAutofit/>
          </a:bodyPr>
          <a:lstStyle/>
          <a:p>
            <a:pPr lvl="0" rtl="0">
              <a:spcBef>
                <a:spcPts val="0"/>
              </a:spcBef>
              <a:buNone/>
            </a:pPr>
            <a:r>
              <a:rPr lang="en" sz="3600"/>
              <a:t>Where do we fit in?</a:t>
            </a:r>
          </a:p>
        </p:txBody>
      </p:sp>
      <p:pic>
        <p:nvPicPr>
          <p:cNvPr id="201" name="Shape 201"/>
          <p:cNvPicPr preferRelativeResize="0"/>
          <p:nvPr/>
        </p:nvPicPr>
        <p:blipFill>
          <a:blip r:embed="rId3">
            <a:alphaModFix/>
          </a:blip>
          <a:stretch>
            <a:fillRect/>
          </a:stretch>
        </p:blipFill>
        <p:spPr>
          <a:xfrm>
            <a:off x="2425910" y="3091825"/>
            <a:ext cx="1822525" cy="1644849"/>
          </a:xfrm>
          <a:prstGeom prst="rect">
            <a:avLst/>
          </a:prstGeom>
          <a:noFill/>
          <a:ln>
            <a:noFill/>
          </a:ln>
        </p:spPr>
      </p:pic>
      <p:sp>
        <p:nvSpPr>
          <p:cNvPr id="202" name="Shape 202"/>
          <p:cNvSpPr txBox="1"/>
          <p:nvPr>
            <p:ph idx="1" type="body"/>
          </p:nvPr>
        </p:nvSpPr>
        <p:spPr>
          <a:xfrm>
            <a:off x="168725" y="877875"/>
            <a:ext cx="2311800" cy="3873900"/>
          </a:xfrm>
          <a:prstGeom prst="rect">
            <a:avLst/>
          </a:prstGeom>
        </p:spPr>
        <p:txBody>
          <a:bodyPr anchorCtr="0" anchor="t" bIns="91425" lIns="91425" rIns="91425" tIns="91425">
            <a:noAutofit/>
          </a:bodyPr>
          <a:lstStyle/>
          <a:p>
            <a:pPr indent="-317500" lvl="0" marL="457200" rtl="0">
              <a:spcBef>
                <a:spcPts val="0"/>
              </a:spcBef>
              <a:buSzPct val="100000"/>
            </a:pPr>
            <a:r>
              <a:rPr lang="en" sz="1400"/>
              <a:t>Artec Handheld 3D Scanners</a:t>
            </a:r>
          </a:p>
          <a:p>
            <a:pPr indent="-228600" lvl="1" marL="914400" rtl="0">
              <a:spcBef>
                <a:spcPts val="0"/>
              </a:spcBef>
            </a:pPr>
            <a:r>
              <a:rPr lang="en"/>
              <a:t>takes accurate detail and texture scans</a:t>
            </a:r>
          </a:p>
          <a:p>
            <a:pPr indent="-228600" lvl="1" marL="914400" rtl="0">
              <a:spcBef>
                <a:spcPts val="0"/>
              </a:spcBef>
            </a:pPr>
            <a:r>
              <a:rPr lang="en"/>
              <a:t>0.5 and 0.1 mm accuracy</a:t>
            </a:r>
          </a:p>
          <a:p>
            <a:pPr indent="-228600" lvl="1" marL="914400" rtl="0">
              <a:spcBef>
                <a:spcPts val="0"/>
              </a:spcBef>
            </a:pPr>
            <a:r>
              <a:rPr lang="en"/>
              <a:t>powerful software</a:t>
            </a:r>
          </a:p>
          <a:p>
            <a:pPr indent="-228600" lvl="1" marL="914400" rtl="0">
              <a:spcBef>
                <a:spcPts val="0"/>
              </a:spcBef>
            </a:pPr>
            <a:r>
              <a:rPr lang="en"/>
              <a:t>steep learning curve</a:t>
            </a:r>
          </a:p>
          <a:p>
            <a:pPr indent="-228600" lvl="1" marL="914400" rtl="0">
              <a:spcBef>
                <a:spcPts val="0"/>
              </a:spcBef>
            </a:pPr>
            <a:r>
              <a:rPr lang="en"/>
              <a:t>$35,200</a:t>
            </a:r>
          </a:p>
          <a:p>
            <a:pPr indent="-317500" lvl="0" marL="457200" rtl="0">
              <a:spcBef>
                <a:spcPts val="0"/>
              </a:spcBef>
              <a:buSzPct val="100000"/>
            </a:pPr>
            <a:r>
              <a:rPr lang="en" sz="1400"/>
              <a:t>3D Modelling Software</a:t>
            </a:r>
          </a:p>
          <a:p>
            <a:pPr indent="-228600" lvl="1" marL="914400" rtl="0">
              <a:spcBef>
                <a:spcPts val="0"/>
              </a:spcBef>
            </a:pPr>
            <a:r>
              <a:rPr lang="en"/>
              <a:t>Rhinoceros 5</a:t>
            </a:r>
          </a:p>
          <a:p>
            <a:pPr indent="-228600" lvl="1" marL="914400" rtl="0">
              <a:spcBef>
                <a:spcPts val="0"/>
              </a:spcBef>
            </a:pPr>
            <a:r>
              <a:rPr lang="en"/>
              <a:t>Blender (Free)</a:t>
            </a:r>
          </a:p>
          <a:p>
            <a:pPr indent="-228600" lvl="1" marL="914400" rtl="0">
              <a:spcBef>
                <a:spcPts val="0"/>
              </a:spcBef>
            </a:pPr>
            <a:r>
              <a:rPr lang="en"/>
              <a:t>Autodesk Inventory</a:t>
            </a:r>
          </a:p>
          <a:p>
            <a:pPr indent="-228600" lvl="1" marL="914400" rtl="0">
              <a:spcBef>
                <a:spcPts val="0"/>
              </a:spcBef>
            </a:pPr>
            <a:r>
              <a:rPr lang="en"/>
              <a:t>AutoCad</a:t>
            </a:r>
          </a:p>
          <a:p>
            <a:pPr indent="-228600" lvl="1" marL="914400" rtl="0">
              <a:spcBef>
                <a:spcPts val="0"/>
              </a:spcBef>
            </a:pPr>
            <a:r>
              <a:rPr lang="en"/>
              <a:t>3DS Max</a:t>
            </a:r>
          </a:p>
        </p:txBody>
      </p:sp>
      <p:pic>
        <p:nvPicPr>
          <p:cNvPr id="203" name="Shape 203"/>
          <p:cNvPicPr preferRelativeResize="0"/>
          <p:nvPr/>
        </p:nvPicPr>
        <p:blipFill>
          <a:blip r:embed="rId4">
            <a:alphaModFix/>
          </a:blip>
          <a:stretch>
            <a:fillRect/>
          </a:stretch>
        </p:blipFill>
        <p:spPr>
          <a:xfrm>
            <a:off x="4494600" y="1729300"/>
            <a:ext cx="4433251" cy="2493701"/>
          </a:xfrm>
          <a:prstGeom prst="rect">
            <a:avLst/>
          </a:prstGeom>
          <a:noFill/>
          <a:ln>
            <a:noFill/>
          </a:ln>
        </p:spPr>
      </p:pic>
      <p:pic>
        <p:nvPicPr>
          <p:cNvPr id="204" name="Shape 204"/>
          <p:cNvPicPr preferRelativeResize="0"/>
          <p:nvPr/>
        </p:nvPicPr>
        <p:blipFill>
          <a:blip r:embed="rId5">
            <a:alphaModFix/>
          </a:blip>
          <a:stretch>
            <a:fillRect/>
          </a:stretch>
        </p:blipFill>
        <p:spPr>
          <a:xfrm>
            <a:off x="2631662" y="1258175"/>
            <a:ext cx="1411000" cy="129339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 name="Shape 208"/>
        <p:cNvGrpSpPr/>
        <p:nvPr/>
      </p:nvGrpSpPr>
      <p:grpSpPr>
        <a:xfrm>
          <a:off x="0" y="0"/>
          <a:ext cx="0" cy="0"/>
          <a:chOff x="0" y="0"/>
          <a:chExt cx="0" cy="0"/>
        </a:xfrm>
      </p:grpSpPr>
      <p:sp>
        <p:nvSpPr>
          <p:cNvPr id="209" name="Shape 209"/>
          <p:cNvSpPr txBox="1"/>
          <p:nvPr>
            <p:ph type="title"/>
          </p:nvPr>
        </p:nvSpPr>
        <p:spPr>
          <a:xfrm>
            <a:off x="829650" y="357425"/>
            <a:ext cx="7484699" cy="755699"/>
          </a:xfrm>
          <a:prstGeom prst="rect">
            <a:avLst/>
          </a:prstGeom>
        </p:spPr>
        <p:txBody>
          <a:bodyPr anchorCtr="0" anchor="b" bIns="91425" lIns="91425" rIns="91425" tIns="91425">
            <a:noAutofit/>
          </a:bodyPr>
          <a:lstStyle/>
          <a:p>
            <a:pPr lvl="0" rtl="0">
              <a:spcBef>
                <a:spcPts val="0"/>
              </a:spcBef>
              <a:buNone/>
            </a:pPr>
            <a:r>
              <a:rPr lang="en" sz="3600"/>
              <a:t>What’s available outside the University?</a:t>
            </a:r>
          </a:p>
        </p:txBody>
      </p:sp>
      <p:sp>
        <p:nvSpPr>
          <p:cNvPr id="210" name="Shape 210"/>
          <p:cNvSpPr txBox="1"/>
          <p:nvPr>
            <p:ph idx="1" type="body"/>
          </p:nvPr>
        </p:nvSpPr>
        <p:spPr>
          <a:xfrm>
            <a:off x="311700" y="1389600"/>
            <a:ext cx="8308199" cy="3179400"/>
          </a:xfrm>
          <a:prstGeom prst="rect">
            <a:avLst/>
          </a:prstGeom>
        </p:spPr>
        <p:txBody>
          <a:bodyPr anchorCtr="0" anchor="t" bIns="91425" lIns="91425" rIns="91425" tIns="91425">
            <a:noAutofit/>
          </a:bodyPr>
          <a:lstStyle/>
          <a:p>
            <a:pPr indent="-317500" lvl="0" marL="457200" rtl="0">
              <a:lnSpc>
                <a:spcPct val="150000"/>
              </a:lnSpc>
              <a:spcBef>
                <a:spcPts val="0"/>
              </a:spcBef>
              <a:buSzPct val="100000"/>
            </a:pPr>
            <a:r>
              <a:rPr b="1" lang="en" sz="1400"/>
              <a:t>Wesleyan University Art Department: </a:t>
            </a:r>
            <a:r>
              <a:rPr b="1" lang="en" sz="1400" u="sng">
                <a:solidFill>
                  <a:schemeClr val="hlink"/>
                </a:solidFill>
                <a:hlinkClick r:id="rId3"/>
              </a:rPr>
              <a:t>http://wits.itech.nebrwesleyan.edu/?cat=11</a:t>
            </a:r>
          </a:p>
          <a:p>
            <a:pPr indent="-317500" lvl="0" marL="457200" rtl="0">
              <a:lnSpc>
                <a:spcPct val="150000"/>
              </a:lnSpc>
              <a:spcBef>
                <a:spcPts val="0"/>
              </a:spcBef>
              <a:buSzPct val="100000"/>
            </a:pPr>
            <a:r>
              <a:rPr b="1" lang="en" sz="1400"/>
              <a:t>Local area public schools including Beatrice, Omaha and Lincoln</a:t>
            </a:r>
          </a:p>
          <a:p>
            <a:pPr indent="-317500" lvl="0" marL="457200" rtl="0">
              <a:lnSpc>
                <a:spcPct val="150000"/>
              </a:lnSpc>
              <a:spcBef>
                <a:spcPts val="0"/>
              </a:spcBef>
              <a:buSzPct val="100000"/>
            </a:pPr>
            <a:r>
              <a:rPr b="1" lang="en" sz="1400"/>
              <a:t>UNO Criss Library: </a:t>
            </a:r>
            <a:r>
              <a:rPr b="1" lang="en" sz="1400" u="sng">
                <a:solidFill>
                  <a:schemeClr val="hlink"/>
                </a:solidFill>
                <a:hlinkClick r:id="rId4"/>
              </a:rPr>
              <a:t>http://libguides.unomaha.edu/c.php?g=100525&amp;p=649717</a:t>
            </a:r>
          </a:p>
          <a:p>
            <a:pPr indent="-317500" lvl="0" marL="457200" rtl="0">
              <a:lnSpc>
                <a:spcPct val="150000"/>
              </a:lnSpc>
              <a:spcBef>
                <a:spcPts val="0"/>
              </a:spcBef>
              <a:buSzPct val="100000"/>
            </a:pPr>
            <a:r>
              <a:rPr b="1" lang="en" sz="1400"/>
              <a:t>UNMC McGoogan Library: </a:t>
            </a:r>
            <a:r>
              <a:rPr b="1" lang="en" sz="1400" u="sng">
                <a:solidFill>
                  <a:schemeClr val="hlink"/>
                </a:solidFill>
                <a:hlinkClick r:id="rId5"/>
              </a:rPr>
              <a:t>http://unmc.libguides.com/content.php?pid=653308&amp;sid=5410699</a:t>
            </a:r>
          </a:p>
          <a:p>
            <a:pPr indent="-317500" lvl="0" marL="457200" rtl="0">
              <a:lnSpc>
                <a:spcPct val="150000"/>
              </a:lnSpc>
              <a:spcBef>
                <a:spcPts val="0"/>
              </a:spcBef>
              <a:buSzPct val="100000"/>
            </a:pPr>
            <a:r>
              <a:rPr b="1" lang="en" sz="1400"/>
              <a:t>Creighton Reinert Alumni Library: </a:t>
            </a:r>
            <a:r>
              <a:rPr b="1" lang="en" sz="1400" u="sng">
                <a:solidFill>
                  <a:schemeClr val="hlink"/>
                </a:solidFill>
                <a:hlinkClick r:id="rId6"/>
              </a:rPr>
              <a:t>http://www.creighton.edu/fileadmin/user/reinert/docs/circulation/RAL_3D_Print_Flier.pdf</a:t>
            </a:r>
          </a:p>
          <a:p>
            <a:pPr indent="-317500" lvl="0" marL="457200" rtl="0">
              <a:lnSpc>
                <a:spcPct val="150000"/>
              </a:lnSpc>
              <a:spcBef>
                <a:spcPts val="0"/>
              </a:spcBef>
              <a:buSzPct val="100000"/>
            </a:pPr>
            <a:r>
              <a:rPr b="1" lang="en" sz="1400"/>
              <a:t>Do Space (Omaha): </a:t>
            </a:r>
            <a:r>
              <a:rPr b="1" lang="en" sz="1400" u="sng">
                <a:solidFill>
                  <a:schemeClr val="hlink"/>
                </a:solidFill>
                <a:hlinkClick r:id="rId7"/>
              </a:rPr>
              <a:t>http://dospace.org</a:t>
            </a:r>
            <a:r>
              <a:rPr b="1" lang="en" sz="1400"/>
              <a:t>  (open access technology library)</a:t>
            </a:r>
          </a:p>
          <a:p>
            <a:pPr indent="-317500" lvl="0" marL="457200" rtl="0">
              <a:lnSpc>
                <a:spcPct val="150000"/>
              </a:lnSpc>
              <a:spcBef>
                <a:spcPts val="0"/>
              </a:spcBef>
              <a:buSzPct val="100000"/>
            </a:pPr>
            <a:r>
              <a:rPr b="1" lang="en" sz="1400"/>
              <a:t>Omaha Metro Community College Fab Lab: </a:t>
            </a:r>
            <a:r>
              <a:rPr b="1" lang="en" sz="1400" u="sng">
                <a:solidFill>
                  <a:schemeClr val="hlink"/>
                </a:solidFill>
                <a:hlinkClick r:id="rId8"/>
              </a:rPr>
              <a:t>http://fablab.mccinfo.net/</a:t>
            </a:r>
          </a:p>
          <a:p>
            <a:pPr indent="-317500" lvl="0" marL="457200" rtl="0">
              <a:lnSpc>
                <a:spcPct val="150000"/>
              </a:lnSpc>
              <a:spcBef>
                <a:spcPts val="0"/>
              </a:spcBef>
              <a:buSzPct val="100000"/>
            </a:pPr>
            <a:r>
              <a:rPr b="1" lang="en" sz="1400"/>
              <a:t>Makeshift Lincoln: </a:t>
            </a:r>
            <a:r>
              <a:rPr b="1" lang="en" sz="1400" u="sng">
                <a:solidFill>
                  <a:schemeClr val="hlink"/>
                </a:solidFill>
                <a:hlinkClick r:id="rId9"/>
              </a:rPr>
              <a:t>http://makeshiftlincoln.org/</a:t>
            </a:r>
            <a:r>
              <a:rPr b="1" lang="en" sz="1400"/>
              <a:t>  (local public makerspace)</a:t>
            </a:r>
          </a:p>
          <a:p>
            <a:pPr indent="-317500" lvl="0" marL="457200" rtl="0">
              <a:lnSpc>
                <a:spcPct val="150000"/>
              </a:lnSpc>
              <a:spcBef>
                <a:spcPts val="0"/>
              </a:spcBef>
              <a:buSzPct val="100000"/>
            </a:pPr>
            <a:r>
              <a:rPr b="1" lang="en" sz="1400"/>
              <a:t>3D Hubs: </a:t>
            </a:r>
            <a:r>
              <a:rPr b="1" lang="en" sz="1400" u="sng">
                <a:solidFill>
                  <a:schemeClr val="hlink"/>
                </a:solidFill>
                <a:hlinkClick r:id="rId10"/>
              </a:rPr>
              <a:t>https://www.3dhubs.com/</a:t>
            </a:r>
            <a:r>
              <a:rPr b="1" lang="en" sz="1400"/>
              <a:t>   (upload a print for someone local to make for you)</a:t>
            </a:r>
          </a:p>
          <a:p>
            <a:pPr lvl="0" rtl="0">
              <a:lnSpc>
                <a:spcPct val="150000"/>
              </a:lnSpc>
              <a:spcBef>
                <a:spcPts val="0"/>
              </a:spcBef>
              <a:buNone/>
            </a:pPr>
            <a:r>
              <a:t/>
            </a:r>
            <a:endParaRPr b="1"/>
          </a:p>
        </p:txBody>
      </p:sp>
      <p:sp>
        <p:nvSpPr>
          <p:cNvPr id="211" name="Shape 211"/>
          <p:cNvSpPr txBox="1"/>
          <p:nvPr/>
        </p:nvSpPr>
        <p:spPr>
          <a:xfrm>
            <a:off x="1371025" y="1589325"/>
            <a:ext cx="5030099" cy="5868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 name="Shape 215"/>
        <p:cNvGrpSpPr/>
        <p:nvPr/>
      </p:nvGrpSpPr>
      <p:grpSpPr>
        <a:xfrm>
          <a:off x="0" y="0"/>
          <a:ext cx="0" cy="0"/>
          <a:chOff x="0" y="0"/>
          <a:chExt cx="0" cy="0"/>
        </a:xfrm>
      </p:grpSpPr>
      <p:sp>
        <p:nvSpPr>
          <p:cNvPr id="216" name="Shape 216"/>
          <p:cNvSpPr txBox="1"/>
          <p:nvPr/>
        </p:nvSpPr>
        <p:spPr>
          <a:xfrm>
            <a:off x="2023275" y="194025"/>
            <a:ext cx="5312099" cy="566774"/>
          </a:xfrm>
          <a:prstGeom prst="rect">
            <a:avLst/>
          </a:prstGeom>
          <a:noFill/>
          <a:ln>
            <a:noFill/>
          </a:ln>
        </p:spPr>
        <p:txBody>
          <a:bodyPr anchorCtr="0" anchor="b" bIns="91425" lIns="91425" rIns="91425" tIns="91425">
            <a:noAutofit/>
          </a:bodyPr>
          <a:lstStyle/>
          <a:p>
            <a:pPr lvl="0" rtl="0">
              <a:spcBef>
                <a:spcPts val="0"/>
              </a:spcBef>
              <a:buNone/>
            </a:pPr>
            <a:r>
              <a:rPr lang="en" sz="2400">
                <a:solidFill>
                  <a:srgbClr val="FFFFFF"/>
                </a:solidFill>
                <a:latin typeface="Oswald"/>
                <a:ea typeface="Oswald"/>
                <a:cs typeface="Oswald"/>
                <a:sym typeface="Oswald"/>
              </a:rPr>
              <a:t>Some questions &amp; discussions heard:</a:t>
            </a:r>
          </a:p>
        </p:txBody>
      </p:sp>
      <p:sp>
        <p:nvSpPr>
          <p:cNvPr id="217" name="Shape 217"/>
          <p:cNvSpPr txBox="1"/>
          <p:nvPr/>
        </p:nvSpPr>
        <p:spPr>
          <a:xfrm>
            <a:off x="311700" y="870750"/>
            <a:ext cx="8054100" cy="2736899"/>
          </a:xfrm>
          <a:prstGeom prst="rect">
            <a:avLst/>
          </a:prstGeom>
          <a:noFill/>
          <a:ln>
            <a:noFill/>
          </a:ln>
        </p:spPr>
        <p:txBody>
          <a:bodyPr anchorCtr="0" anchor="t" bIns="91425" lIns="91425" rIns="91425" tIns="91425">
            <a:noAutofit/>
          </a:bodyPr>
          <a:lstStyle/>
          <a:p>
            <a:pPr indent="-304800" lvl="0" marL="457200" rtl="0">
              <a:lnSpc>
                <a:spcPct val="150000"/>
              </a:lnSpc>
              <a:spcBef>
                <a:spcPts val="0"/>
              </a:spcBef>
              <a:spcAft>
                <a:spcPts val="1600"/>
              </a:spcAft>
              <a:buClr>
                <a:schemeClr val="dk1"/>
              </a:buClr>
              <a:buSzPct val="100000"/>
              <a:buFont typeface="Average"/>
            </a:pPr>
            <a:r>
              <a:rPr b="1" lang="en" sz="1200">
                <a:solidFill>
                  <a:schemeClr val="dk1"/>
                </a:solidFill>
                <a:latin typeface="Average"/>
                <a:ea typeface="Average"/>
                <a:cs typeface="Average"/>
                <a:sym typeface="Average"/>
              </a:rPr>
              <a:t>Q:</a:t>
            </a:r>
            <a:r>
              <a:rPr lang="en" sz="1200">
                <a:solidFill>
                  <a:schemeClr val="dk1"/>
                </a:solidFill>
                <a:latin typeface="Average"/>
                <a:ea typeface="Average"/>
                <a:cs typeface="Average"/>
                <a:sym typeface="Average"/>
              </a:rPr>
              <a:t> What is PLA made of? </a:t>
            </a:r>
            <a:r>
              <a:rPr b="1" lang="en" sz="1200">
                <a:solidFill>
                  <a:schemeClr val="dk1"/>
                </a:solidFill>
                <a:latin typeface="Average"/>
                <a:ea typeface="Average"/>
                <a:cs typeface="Average"/>
                <a:sym typeface="Average"/>
              </a:rPr>
              <a:t>A:</a:t>
            </a:r>
            <a:r>
              <a:rPr lang="en" sz="1200">
                <a:solidFill>
                  <a:schemeClr val="dk1"/>
                </a:solidFill>
                <a:latin typeface="Average"/>
                <a:ea typeface="Average"/>
                <a:cs typeface="Average"/>
                <a:sym typeface="Average"/>
              </a:rPr>
              <a:t> It’s a corn-based biodegradable plastic</a:t>
            </a:r>
          </a:p>
          <a:p>
            <a:pPr indent="-304800" lvl="0" marL="457200" rtl="0">
              <a:lnSpc>
                <a:spcPct val="150000"/>
              </a:lnSpc>
              <a:spcBef>
                <a:spcPts val="0"/>
              </a:spcBef>
              <a:spcAft>
                <a:spcPts val="1600"/>
              </a:spcAft>
              <a:buClr>
                <a:schemeClr val="dk1"/>
              </a:buClr>
              <a:buSzPct val="100000"/>
              <a:buFont typeface="Average"/>
            </a:pPr>
            <a:r>
              <a:rPr lang="en" sz="1200">
                <a:solidFill>
                  <a:schemeClr val="dk1"/>
                </a:solidFill>
                <a:latin typeface="Average"/>
                <a:ea typeface="Average"/>
                <a:cs typeface="Average"/>
                <a:sym typeface="Average"/>
              </a:rPr>
              <a:t>ABS allows for stronger parts but harder to print with, can also be smoothed/dissolved with acetone</a:t>
            </a:r>
          </a:p>
          <a:p>
            <a:pPr indent="-304800" lvl="0" marL="457200" rtl="0">
              <a:lnSpc>
                <a:spcPct val="150000"/>
              </a:lnSpc>
              <a:spcBef>
                <a:spcPts val="0"/>
              </a:spcBef>
              <a:spcAft>
                <a:spcPts val="1600"/>
              </a:spcAft>
              <a:buClr>
                <a:schemeClr val="dk1"/>
              </a:buClr>
              <a:buSzPct val="100000"/>
              <a:buFont typeface="Average"/>
            </a:pPr>
            <a:r>
              <a:rPr lang="en" sz="1200">
                <a:solidFill>
                  <a:schemeClr val="dk1"/>
                </a:solidFill>
                <a:latin typeface="Average"/>
                <a:ea typeface="Average"/>
                <a:cs typeface="Average"/>
                <a:sym typeface="Average"/>
              </a:rPr>
              <a:t>One of the reasons for 3D printing companies using their own filaments (aside from profits) is predictable tolerances, taking the guesswork and measurements out of every filament change</a:t>
            </a:r>
          </a:p>
          <a:p>
            <a:pPr indent="-304800" lvl="0" marL="457200" rtl="0">
              <a:lnSpc>
                <a:spcPct val="150000"/>
              </a:lnSpc>
              <a:spcBef>
                <a:spcPts val="0"/>
              </a:spcBef>
              <a:spcAft>
                <a:spcPts val="1600"/>
              </a:spcAft>
              <a:buClr>
                <a:schemeClr val="dk1"/>
              </a:buClr>
              <a:buSzPct val="100000"/>
              <a:buFont typeface="Average"/>
            </a:pPr>
            <a:r>
              <a:rPr lang="en" sz="1200">
                <a:solidFill>
                  <a:schemeClr val="dk1"/>
                </a:solidFill>
                <a:latin typeface="Average"/>
                <a:ea typeface="Average"/>
                <a:cs typeface="Average"/>
                <a:sym typeface="Average"/>
              </a:rPr>
              <a:t>Some machines can do two or more materials allowing for dissolvable support material like PVA or HIPS</a:t>
            </a:r>
          </a:p>
          <a:p>
            <a:pPr indent="-304800" lvl="0" marL="457200" rtl="0">
              <a:lnSpc>
                <a:spcPct val="150000"/>
              </a:lnSpc>
              <a:spcBef>
                <a:spcPts val="0"/>
              </a:spcBef>
              <a:spcAft>
                <a:spcPts val="1600"/>
              </a:spcAft>
              <a:buClr>
                <a:schemeClr val="dk1"/>
              </a:buClr>
              <a:buSzPct val="100000"/>
              <a:buFont typeface="Average"/>
            </a:pPr>
            <a:r>
              <a:rPr lang="en" sz="1200">
                <a:solidFill>
                  <a:schemeClr val="dk1"/>
                </a:solidFill>
                <a:latin typeface="Average"/>
                <a:ea typeface="Average"/>
                <a:cs typeface="Average"/>
                <a:sym typeface="Average"/>
              </a:rPr>
              <a:t>Some printers use open-source software others use proprietary.  Some commercial options available (Simplify3D)</a:t>
            </a:r>
          </a:p>
          <a:p>
            <a:pPr indent="-304800" lvl="0" marL="457200" rtl="0">
              <a:lnSpc>
                <a:spcPct val="150000"/>
              </a:lnSpc>
              <a:spcBef>
                <a:spcPts val="0"/>
              </a:spcBef>
              <a:spcAft>
                <a:spcPts val="1600"/>
              </a:spcAft>
              <a:buClr>
                <a:schemeClr val="dk1"/>
              </a:buClr>
              <a:buSzPct val="100000"/>
              <a:buFont typeface="Average"/>
            </a:pPr>
            <a:r>
              <a:rPr lang="en" sz="1200">
                <a:solidFill>
                  <a:schemeClr val="dk1"/>
                </a:solidFill>
                <a:latin typeface="Average"/>
                <a:ea typeface="Average"/>
                <a:cs typeface="Average"/>
                <a:sym typeface="Average"/>
              </a:rPr>
              <a:t>Other materials that printers, like the ones showed, can print: wood, carbon fiber, nylon, rubber, PETg</a:t>
            </a:r>
          </a:p>
          <a:p>
            <a:pPr indent="-304800" lvl="0" marL="457200" rtl="0">
              <a:lnSpc>
                <a:spcPct val="150000"/>
              </a:lnSpc>
              <a:spcBef>
                <a:spcPts val="0"/>
              </a:spcBef>
              <a:spcAft>
                <a:spcPts val="1600"/>
              </a:spcAft>
              <a:buClr>
                <a:schemeClr val="dk1"/>
              </a:buClr>
              <a:buSzPct val="100000"/>
              <a:buFont typeface="Average"/>
            </a:pPr>
            <a:r>
              <a:rPr lang="en" sz="1200">
                <a:solidFill>
                  <a:schemeClr val="dk1"/>
                </a:solidFill>
                <a:latin typeface="Average"/>
                <a:ea typeface="Average"/>
                <a:cs typeface="Average"/>
                <a:sym typeface="Average"/>
              </a:rPr>
              <a:t>Thingiverse.com &amp; yeggi.com are just a couple of many sites where you can search/download free 3D models</a:t>
            </a:r>
          </a:p>
          <a:p>
            <a:pPr indent="-304800" lvl="0" marL="457200" rtl="0">
              <a:lnSpc>
                <a:spcPct val="150000"/>
              </a:lnSpc>
              <a:spcBef>
                <a:spcPts val="0"/>
              </a:spcBef>
              <a:spcAft>
                <a:spcPts val="1600"/>
              </a:spcAft>
              <a:buClr>
                <a:schemeClr val="dk1"/>
              </a:buClr>
              <a:buSzPct val="100000"/>
              <a:buFont typeface="Average"/>
            </a:pPr>
            <a:r>
              <a:rPr lang="en" sz="1200">
                <a:solidFill>
                  <a:schemeClr val="dk1"/>
                </a:solidFill>
                <a:latin typeface="Average"/>
                <a:ea typeface="Average"/>
                <a:cs typeface="Average"/>
                <a:sym typeface="Average"/>
              </a:rPr>
              <a:t>3D models often have to be designed with 3D printing in mind such as orientation, thickness, overhangs</a:t>
            </a:r>
          </a:p>
          <a:p>
            <a:pPr indent="-304800" lvl="0" marL="457200" rtl="0">
              <a:lnSpc>
                <a:spcPct val="150000"/>
              </a:lnSpc>
              <a:spcBef>
                <a:spcPts val="0"/>
              </a:spcBef>
              <a:spcAft>
                <a:spcPts val="1600"/>
              </a:spcAft>
              <a:buClr>
                <a:schemeClr val="dk1"/>
              </a:buClr>
              <a:buSzPct val="100000"/>
              <a:buFont typeface="Average"/>
            </a:pPr>
            <a:r>
              <a:rPr b="1" lang="en" sz="1200">
                <a:solidFill>
                  <a:schemeClr val="dk1"/>
                </a:solidFill>
                <a:latin typeface="Average"/>
                <a:ea typeface="Average"/>
                <a:cs typeface="Average"/>
                <a:sym typeface="Average"/>
              </a:rPr>
              <a:t>Q:</a:t>
            </a:r>
            <a:r>
              <a:rPr lang="en" sz="1200">
                <a:solidFill>
                  <a:schemeClr val="dk1"/>
                </a:solidFill>
                <a:latin typeface="Average"/>
                <a:ea typeface="Average"/>
                <a:cs typeface="Average"/>
                <a:sym typeface="Average"/>
              </a:rPr>
              <a:t>  What about toxic fumes?  </a:t>
            </a:r>
            <a:r>
              <a:rPr b="1" lang="en" sz="1200">
                <a:solidFill>
                  <a:schemeClr val="dk1"/>
                </a:solidFill>
                <a:latin typeface="Average"/>
                <a:ea typeface="Average"/>
                <a:cs typeface="Average"/>
                <a:sym typeface="Average"/>
              </a:rPr>
              <a:t>A: </a:t>
            </a:r>
            <a:r>
              <a:rPr lang="en" sz="1200">
                <a:solidFill>
                  <a:schemeClr val="dk1"/>
                </a:solidFill>
                <a:latin typeface="Average"/>
                <a:ea typeface="Average"/>
                <a:cs typeface="Average"/>
                <a:sym typeface="Average"/>
              </a:rPr>
              <a:t>There aren’t very many studies done yet with regards to 3D printers in the home/school/office.  So far it’s somewhat agreed that PLA (what most of the UNL printers use) poses the fewest risks compared to ABS which would generally require ventilation if used in a smaller closed space</a:t>
            </a:r>
          </a:p>
          <a:p>
            <a:pPr indent="-304800" lvl="0" marL="457200" rtl="0">
              <a:lnSpc>
                <a:spcPct val="150000"/>
              </a:lnSpc>
              <a:spcBef>
                <a:spcPts val="0"/>
              </a:spcBef>
              <a:spcAft>
                <a:spcPts val="1600"/>
              </a:spcAft>
              <a:buClr>
                <a:schemeClr val="dk1"/>
              </a:buClr>
              <a:buSzPct val="100000"/>
              <a:buFont typeface="Average"/>
            </a:pPr>
            <a:r>
              <a:rPr b="1" lang="en" sz="1200">
                <a:solidFill>
                  <a:schemeClr val="dk1"/>
                </a:solidFill>
                <a:latin typeface="Average"/>
                <a:ea typeface="Average"/>
                <a:cs typeface="Average"/>
                <a:sym typeface="Average"/>
              </a:rPr>
              <a:t>Q: </a:t>
            </a:r>
            <a:r>
              <a:rPr lang="en" sz="1200">
                <a:solidFill>
                  <a:schemeClr val="dk1"/>
                </a:solidFill>
                <a:latin typeface="Average"/>
                <a:ea typeface="Average"/>
                <a:cs typeface="Average"/>
                <a:sym typeface="Average"/>
              </a:rPr>
              <a:t> Why do we have the 3D printer and not use it? </a:t>
            </a:r>
            <a:r>
              <a:rPr b="1" lang="en" sz="1200">
                <a:solidFill>
                  <a:schemeClr val="dk1"/>
                </a:solidFill>
                <a:latin typeface="Average"/>
                <a:ea typeface="Average"/>
                <a:cs typeface="Average"/>
                <a:sym typeface="Average"/>
              </a:rPr>
              <a:t>A: </a:t>
            </a:r>
            <a:r>
              <a:rPr lang="en" sz="1200">
                <a:solidFill>
                  <a:schemeClr val="dk1"/>
                </a:solidFill>
                <a:latin typeface="Average"/>
                <a:ea typeface="Average"/>
                <a:cs typeface="Average"/>
                <a:sym typeface="Average"/>
              </a:rPr>
              <a:t> No space for it?</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 name="Shape 221"/>
        <p:cNvGrpSpPr/>
        <p:nvPr/>
      </p:nvGrpSpPr>
      <p:grpSpPr>
        <a:xfrm>
          <a:off x="0" y="0"/>
          <a:ext cx="0" cy="0"/>
          <a:chOff x="0" y="0"/>
          <a:chExt cx="0" cy="0"/>
        </a:xfrm>
      </p:grpSpPr>
      <p:pic>
        <p:nvPicPr>
          <p:cNvPr id="222" name="Shape 222"/>
          <p:cNvPicPr preferRelativeResize="0"/>
          <p:nvPr/>
        </p:nvPicPr>
        <p:blipFill rotWithShape="1">
          <a:blip r:embed="rId3">
            <a:alphaModFix/>
          </a:blip>
          <a:srcRect b="21732" l="0" r="6646" t="13412"/>
          <a:stretch/>
        </p:blipFill>
        <p:spPr>
          <a:xfrm>
            <a:off x="200921" y="714246"/>
            <a:ext cx="3388057" cy="1324051"/>
          </a:xfrm>
          <a:prstGeom prst="rect">
            <a:avLst/>
          </a:prstGeom>
          <a:noFill/>
          <a:ln>
            <a:noFill/>
          </a:ln>
        </p:spPr>
      </p:pic>
      <p:pic>
        <p:nvPicPr>
          <p:cNvPr id="223" name="Shape 223"/>
          <p:cNvPicPr preferRelativeResize="0"/>
          <p:nvPr/>
        </p:nvPicPr>
        <p:blipFill rotWithShape="1">
          <a:blip r:embed="rId4">
            <a:alphaModFix/>
          </a:blip>
          <a:srcRect b="5000" l="4713" r="4984" t="7118"/>
          <a:stretch/>
        </p:blipFill>
        <p:spPr>
          <a:xfrm>
            <a:off x="5344350" y="1327868"/>
            <a:ext cx="3178675" cy="3093678"/>
          </a:xfrm>
          <a:prstGeom prst="rect">
            <a:avLst/>
          </a:prstGeom>
          <a:noFill/>
          <a:ln>
            <a:noFill/>
          </a:ln>
        </p:spPr>
      </p:pic>
      <p:pic>
        <p:nvPicPr>
          <p:cNvPr id="224" name="Shape 224"/>
          <p:cNvPicPr preferRelativeResize="0"/>
          <p:nvPr/>
        </p:nvPicPr>
        <p:blipFill rotWithShape="1">
          <a:blip r:embed="rId5">
            <a:alphaModFix/>
          </a:blip>
          <a:srcRect b="11618" l="0" r="0" t="24085"/>
          <a:stretch/>
        </p:blipFill>
        <p:spPr>
          <a:xfrm>
            <a:off x="1493399" y="2221702"/>
            <a:ext cx="3467699" cy="1254143"/>
          </a:xfrm>
          <a:prstGeom prst="rect">
            <a:avLst/>
          </a:prstGeom>
          <a:noFill/>
          <a:ln>
            <a:noFill/>
          </a:ln>
        </p:spPr>
      </p:pic>
      <p:pic>
        <p:nvPicPr>
          <p:cNvPr id="225" name="Shape 225"/>
          <p:cNvPicPr preferRelativeResize="0"/>
          <p:nvPr/>
        </p:nvPicPr>
        <p:blipFill rotWithShape="1">
          <a:blip r:embed="rId6">
            <a:alphaModFix/>
          </a:blip>
          <a:srcRect b="22849" l="0" r="0" t="29713"/>
          <a:stretch/>
        </p:blipFill>
        <p:spPr>
          <a:xfrm>
            <a:off x="200925" y="3819106"/>
            <a:ext cx="4201349" cy="1121007"/>
          </a:xfrm>
          <a:prstGeom prst="rect">
            <a:avLst/>
          </a:prstGeom>
          <a:noFill/>
          <a:ln>
            <a:noFill/>
          </a:ln>
        </p:spPr>
      </p:pic>
      <p:sp>
        <p:nvSpPr>
          <p:cNvPr id="226" name="Shape 226"/>
          <p:cNvSpPr txBox="1"/>
          <p:nvPr/>
        </p:nvSpPr>
        <p:spPr>
          <a:xfrm>
            <a:off x="3203975" y="604025"/>
            <a:ext cx="3275699" cy="566699"/>
          </a:xfrm>
          <a:prstGeom prst="rect">
            <a:avLst/>
          </a:prstGeom>
          <a:noFill/>
          <a:ln>
            <a:noFill/>
          </a:ln>
        </p:spPr>
        <p:txBody>
          <a:bodyPr anchorCtr="0" anchor="b" bIns="91425" lIns="91425" rIns="91425" tIns="91425">
            <a:noAutofit/>
          </a:bodyPr>
          <a:lstStyle/>
          <a:p>
            <a:pPr lvl="0" rtl="0">
              <a:spcBef>
                <a:spcPts val="0"/>
              </a:spcBef>
              <a:buNone/>
            </a:pPr>
            <a:r>
              <a:rPr lang="en" sz="3000">
                <a:solidFill>
                  <a:srgbClr val="FFFFFF"/>
                </a:solidFill>
                <a:latin typeface="Oswald"/>
                <a:ea typeface="Oswald"/>
                <a:cs typeface="Oswald"/>
                <a:sym typeface="Oswald"/>
              </a:rPr>
              <a:t>Example Prints</a:t>
            </a:r>
          </a:p>
          <a:p>
            <a:pPr lvl="0" rtl="0">
              <a:spcBef>
                <a:spcPts val="0"/>
              </a:spcBef>
              <a:buNone/>
            </a:pPr>
            <a:r>
              <a:t/>
            </a:r>
            <a:endParaRPr sz="2400">
              <a:solidFill>
                <a:srgbClr val="FFFFFF"/>
              </a:solidFill>
              <a:latin typeface="Oswald"/>
              <a:ea typeface="Oswald"/>
              <a:cs typeface="Oswald"/>
              <a:sym typeface="Oswald"/>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nvSpPr>
        <p:spPr>
          <a:xfrm>
            <a:off x="2112425" y="616837"/>
            <a:ext cx="5458799" cy="566699"/>
          </a:xfrm>
          <a:prstGeom prst="rect">
            <a:avLst/>
          </a:prstGeom>
          <a:noFill/>
          <a:ln>
            <a:noFill/>
          </a:ln>
        </p:spPr>
        <p:txBody>
          <a:bodyPr anchorCtr="0" anchor="b" bIns="91425" lIns="91425" rIns="91425" tIns="91425">
            <a:noAutofit/>
          </a:bodyPr>
          <a:lstStyle/>
          <a:p>
            <a:pPr lvl="0" rtl="0">
              <a:spcBef>
                <a:spcPts val="0"/>
              </a:spcBef>
              <a:buNone/>
            </a:pPr>
            <a:r>
              <a:rPr lang="en" sz="3000">
                <a:solidFill>
                  <a:srgbClr val="FFFFFF"/>
                </a:solidFill>
                <a:latin typeface="Oswald"/>
                <a:ea typeface="Oswald"/>
                <a:cs typeface="Oswald"/>
                <a:sym typeface="Oswald"/>
              </a:rPr>
              <a:t>The two printers displayed</a:t>
            </a:r>
          </a:p>
          <a:p>
            <a:pPr lvl="0" rtl="0">
              <a:spcBef>
                <a:spcPts val="0"/>
              </a:spcBef>
              <a:buNone/>
            </a:pPr>
            <a:r>
              <a:t/>
            </a:r>
            <a:endParaRPr sz="2400">
              <a:solidFill>
                <a:srgbClr val="FFFFFF"/>
              </a:solidFill>
              <a:latin typeface="Oswald"/>
              <a:ea typeface="Oswald"/>
              <a:cs typeface="Oswald"/>
              <a:sym typeface="Oswald"/>
            </a:endParaRPr>
          </a:p>
        </p:txBody>
      </p:sp>
      <p:pic>
        <p:nvPicPr>
          <p:cNvPr id="232" name="Shape 232"/>
          <p:cNvPicPr preferRelativeResize="0"/>
          <p:nvPr/>
        </p:nvPicPr>
        <p:blipFill rotWithShape="1">
          <a:blip r:embed="rId3">
            <a:alphaModFix/>
          </a:blip>
          <a:srcRect b="26177" l="0" r="0" t="17123"/>
          <a:stretch/>
        </p:blipFill>
        <p:spPr>
          <a:xfrm>
            <a:off x="2513425" y="1336012"/>
            <a:ext cx="3852049" cy="2184058"/>
          </a:xfrm>
          <a:prstGeom prst="rect">
            <a:avLst/>
          </a:prstGeom>
          <a:noFill/>
          <a:ln>
            <a:noFill/>
          </a:ln>
        </p:spPr>
      </p:pic>
      <p:sp>
        <p:nvSpPr>
          <p:cNvPr id="233" name="Shape 233"/>
          <p:cNvSpPr txBox="1"/>
          <p:nvPr/>
        </p:nvSpPr>
        <p:spPr>
          <a:xfrm>
            <a:off x="296925" y="1085306"/>
            <a:ext cx="2252999" cy="2461500"/>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latin typeface="Average"/>
                <a:ea typeface="Average"/>
                <a:cs typeface="Average"/>
                <a:sym typeface="Average"/>
              </a:rPr>
              <a:t>CORS: </a:t>
            </a:r>
            <a:r>
              <a:rPr b="1" lang="en">
                <a:solidFill>
                  <a:schemeClr val="dk1"/>
                </a:solidFill>
                <a:latin typeface="Average"/>
                <a:ea typeface="Average"/>
                <a:cs typeface="Average"/>
                <a:sym typeface="Average"/>
              </a:rPr>
              <a:t>DaVinci AiO</a:t>
            </a:r>
          </a:p>
          <a:p>
            <a:pPr lvl="0" rtl="0">
              <a:spcBef>
                <a:spcPts val="0"/>
              </a:spcBef>
              <a:buNone/>
            </a:pPr>
            <a:r>
              <a:t/>
            </a:r>
            <a:endParaRPr b="1">
              <a:solidFill>
                <a:schemeClr val="dk1"/>
              </a:solidFill>
              <a:latin typeface="Average"/>
              <a:ea typeface="Average"/>
              <a:cs typeface="Average"/>
              <a:sym typeface="Average"/>
            </a:endParaRPr>
          </a:p>
          <a:p>
            <a:pPr lvl="0" rtl="0">
              <a:spcBef>
                <a:spcPts val="0"/>
              </a:spcBef>
              <a:buNone/>
            </a:pPr>
            <a:r>
              <a:rPr lang="en">
                <a:solidFill>
                  <a:schemeClr val="dk1"/>
                </a:solidFill>
                <a:latin typeface="Average"/>
                <a:ea typeface="Average"/>
                <a:cs typeface="Average"/>
                <a:sym typeface="Average"/>
              </a:rPr>
              <a:t>-7.8”x7.8”x7.5” build area</a:t>
            </a:r>
          </a:p>
          <a:p>
            <a:pPr lvl="0" rtl="0">
              <a:spcBef>
                <a:spcPts val="0"/>
              </a:spcBef>
              <a:buNone/>
            </a:pPr>
            <a:r>
              <a:rPr lang="en">
                <a:solidFill>
                  <a:schemeClr val="dk1"/>
                </a:solidFill>
                <a:latin typeface="Average"/>
                <a:ea typeface="Average"/>
                <a:cs typeface="Average"/>
                <a:sym typeface="Average"/>
              </a:rPr>
              <a:t>-Resolution: 0.1mm - 0.4mm</a:t>
            </a:r>
          </a:p>
          <a:p>
            <a:pPr lvl="0" rtl="0">
              <a:spcBef>
                <a:spcPts val="0"/>
              </a:spcBef>
              <a:buNone/>
            </a:pPr>
            <a:r>
              <a:rPr lang="en">
                <a:solidFill>
                  <a:schemeClr val="dk1"/>
                </a:solidFill>
                <a:latin typeface="Average"/>
                <a:ea typeface="Average"/>
                <a:cs typeface="Average"/>
                <a:sym typeface="Average"/>
              </a:rPr>
              <a:t>-PLA &amp; ABS filaments</a:t>
            </a:r>
          </a:p>
          <a:p>
            <a:pPr lvl="0" rtl="0">
              <a:spcBef>
                <a:spcPts val="0"/>
              </a:spcBef>
              <a:buNone/>
            </a:pPr>
            <a:r>
              <a:t/>
            </a:r>
            <a:endParaRPr>
              <a:solidFill>
                <a:schemeClr val="dk1"/>
              </a:solidFill>
              <a:latin typeface="Average"/>
              <a:ea typeface="Average"/>
              <a:cs typeface="Average"/>
              <a:sym typeface="Average"/>
            </a:endParaRPr>
          </a:p>
          <a:p>
            <a:pPr lvl="0" rtl="0">
              <a:spcBef>
                <a:spcPts val="0"/>
              </a:spcBef>
              <a:buNone/>
            </a:pPr>
            <a:r>
              <a:rPr lang="en">
                <a:solidFill>
                  <a:schemeClr val="dk1"/>
                </a:solidFill>
                <a:latin typeface="Average"/>
                <a:ea typeface="Average"/>
                <a:cs typeface="Average"/>
                <a:sym typeface="Average"/>
              </a:rPr>
              <a:t>-</a:t>
            </a:r>
            <a:r>
              <a:rPr b="1" lang="en">
                <a:solidFill>
                  <a:schemeClr val="dk1"/>
                </a:solidFill>
                <a:latin typeface="Average"/>
                <a:ea typeface="Average"/>
                <a:cs typeface="Average"/>
                <a:sym typeface="Average"/>
              </a:rPr>
              <a:t>Built-in 3D scanner</a:t>
            </a:r>
          </a:p>
          <a:p>
            <a:pPr lvl="0" rtl="0">
              <a:spcBef>
                <a:spcPts val="0"/>
              </a:spcBef>
              <a:buNone/>
            </a:pPr>
            <a:r>
              <a:rPr lang="en">
                <a:solidFill>
                  <a:schemeClr val="dk1"/>
                </a:solidFill>
                <a:latin typeface="Average"/>
                <a:ea typeface="Average"/>
                <a:cs typeface="Average"/>
                <a:sym typeface="Average"/>
              </a:rPr>
              <a:t>-0.25 mm accuracy</a:t>
            </a:r>
          </a:p>
          <a:p>
            <a:pPr lvl="0" rtl="0">
              <a:spcBef>
                <a:spcPts val="0"/>
              </a:spcBef>
              <a:buNone/>
            </a:pPr>
            <a:r>
              <a:rPr lang="en">
                <a:solidFill>
                  <a:schemeClr val="dk1"/>
                </a:solidFill>
                <a:latin typeface="Average"/>
                <a:ea typeface="Average"/>
                <a:cs typeface="Average"/>
                <a:sym typeface="Average"/>
              </a:rPr>
              <a:t>-XYZ Software</a:t>
            </a:r>
          </a:p>
          <a:p>
            <a:pPr lvl="0" rtl="0">
              <a:spcBef>
                <a:spcPts val="0"/>
              </a:spcBef>
              <a:buNone/>
            </a:pPr>
            <a:r>
              <a:t/>
            </a:r>
            <a:endParaRPr>
              <a:solidFill>
                <a:schemeClr val="dk1"/>
              </a:solidFill>
              <a:latin typeface="Average"/>
              <a:ea typeface="Average"/>
              <a:cs typeface="Average"/>
              <a:sym typeface="Average"/>
            </a:endParaRPr>
          </a:p>
          <a:p>
            <a:pPr lvl="0" rtl="0">
              <a:spcBef>
                <a:spcPts val="0"/>
              </a:spcBef>
              <a:buNone/>
            </a:pPr>
            <a:r>
              <a:t/>
            </a:r>
            <a:endParaRPr>
              <a:solidFill>
                <a:schemeClr val="dk1"/>
              </a:solidFill>
              <a:latin typeface="Average"/>
              <a:ea typeface="Average"/>
              <a:cs typeface="Average"/>
              <a:sym typeface="Average"/>
            </a:endParaRPr>
          </a:p>
          <a:p>
            <a:pPr lvl="0" rtl="0">
              <a:spcBef>
                <a:spcPts val="0"/>
              </a:spcBef>
              <a:buNone/>
            </a:pPr>
            <a:r>
              <a:rPr lang="en">
                <a:solidFill>
                  <a:schemeClr val="dk1"/>
                </a:solidFill>
                <a:latin typeface="Average"/>
                <a:ea typeface="Average"/>
                <a:cs typeface="Average"/>
                <a:sym typeface="Average"/>
              </a:rPr>
              <a:t>-Price $799</a:t>
            </a:r>
          </a:p>
          <a:p>
            <a:pPr lvl="0" rtl="0">
              <a:spcBef>
                <a:spcPts val="0"/>
              </a:spcBef>
              <a:buNone/>
            </a:pPr>
            <a:r>
              <a:rPr lang="en">
                <a:solidFill>
                  <a:schemeClr val="dk1"/>
                </a:solidFill>
                <a:latin typeface="Average"/>
                <a:ea typeface="Average"/>
                <a:cs typeface="Average"/>
                <a:sym typeface="Average"/>
              </a:rPr>
              <a:t>-Filament cost: $28/600 grams</a:t>
            </a:r>
          </a:p>
          <a:p>
            <a:pPr lvl="0" rtl="0">
              <a:spcBef>
                <a:spcPts val="0"/>
              </a:spcBef>
              <a:buNone/>
            </a:pPr>
            <a:r>
              <a:t/>
            </a:r>
            <a:endParaRPr/>
          </a:p>
        </p:txBody>
      </p:sp>
      <p:sp>
        <p:nvSpPr>
          <p:cNvPr id="234" name="Shape 234"/>
          <p:cNvSpPr txBox="1"/>
          <p:nvPr/>
        </p:nvSpPr>
        <p:spPr>
          <a:xfrm>
            <a:off x="6594075" y="1107412"/>
            <a:ext cx="2252999" cy="2264999"/>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latin typeface="Average"/>
                <a:ea typeface="Average"/>
                <a:cs typeface="Average"/>
                <a:sym typeface="Average"/>
              </a:rPr>
              <a:t>Robert’s: </a:t>
            </a:r>
            <a:r>
              <a:rPr b="1" lang="en">
                <a:solidFill>
                  <a:schemeClr val="dk1"/>
                </a:solidFill>
                <a:latin typeface="Average"/>
                <a:ea typeface="Average"/>
                <a:cs typeface="Average"/>
                <a:sym typeface="Average"/>
              </a:rPr>
              <a:t>Fusematic3D</a:t>
            </a:r>
          </a:p>
          <a:p>
            <a:pPr lvl="0" rtl="0">
              <a:spcBef>
                <a:spcPts val="0"/>
              </a:spcBef>
              <a:buNone/>
            </a:pPr>
            <a:r>
              <a:t/>
            </a:r>
            <a:endParaRPr b="1">
              <a:solidFill>
                <a:schemeClr val="dk1"/>
              </a:solidFill>
              <a:latin typeface="Average"/>
              <a:ea typeface="Average"/>
              <a:cs typeface="Average"/>
              <a:sym typeface="Average"/>
            </a:endParaRPr>
          </a:p>
          <a:p>
            <a:pPr lvl="0" rtl="0">
              <a:spcBef>
                <a:spcPts val="0"/>
              </a:spcBef>
              <a:buNone/>
            </a:pPr>
            <a:r>
              <a:rPr lang="en">
                <a:solidFill>
                  <a:schemeClr val="dk1"/>
                </a:solidFill>
                <a:latin typeface="Average"/>
                <a:ea typeface="Average"/>
                <a:cs typeface="Average"/>
                <a:sym typeface="Average"/>
              </a:rPr>
              <a:t>-7.8”x8.5”x7.8” build area</a:t>
            </a:r>
          </a:p>
          <a:p>
            <a:pPr lvl="0" rtl="0">
              <a:spcBef>
                <a:spcPts val="0"/>
              </a:spcBef>
              <a:buNone/>
            </a:pPr>
            <a:r>
              <a:rPr lang="en">
                <a:solidFill>
                  <a:schemeClr val="dk1"/>
                </a:solidFill>
                <a:latin typeface="Average"/>
                <a:ea typeface="Average"/>
                <a:cs typeface="Average"/>
                <a:sym typeface="Average"/>
              </a:rPr>
              <a:t>-Resolution: 0.1mm - 0.4mm</a:t>
            </a:r>
          </a:p>
          <a:p>
            <a:pPr lvl="0" rtl="0">
              <a:spcBef>
                <a:spcPts val="0"/>
              </a:spcBef>
              <a:buNone/>
            </a:pPr>
            <a:r>
              <a:rPr lang="en">
                <a:solidFill>
                  <a:schemeClr val="dk1"/>
                </a:solidFill>
                <a:latin typeface="Average"/>
                <a:ea typeface="Average"/>
                <a:cs typeface="Average"/>
                <a:sym typeface="Average"/>
              </a:rPr>
              <a:t>-PLA, ABS, Wood, Nylon, PET+, Carbon fiber</a:t>
            </a:r>
          </a:p>
          <a:p>
            <a:pPr lvl="0" rtl="0">
              <a:spcBef>
                <a:spcPts val="0"/>
              </a:spcBef>
              <a:buNone/>
            </a:pPr>
            <a:r>
              <a:rPr lang="en">
                <a:solidFill>
                  <a:schemeClr val="dk1"/>
                </a:solidFill>
                <a:latin typeface="Average"/>
                <a:ea typeface="Average"/>
                <a:cs typeface="Average"/>
                <a:sym typeface="Average"/>
              </a:rPr>
              <a:t>-open-source</a:t>
            </a:r>
          </a:p>
          <a:p>
            <a:pPr lvl="0" rtl="0">
              <a:spcBef>
                <a:spcPts val="0"/>
              </a:spcBef>
              <a:buNone/>
            </a:pPr>
            <a:r>
              <a:t/>
            </a:r>
            <a:endParaRPr>
              <a:solidFill>
                <a:schemeClr val="dk1"/>
              </a:solidFill>
              <a:latin typeface="Average"/>
              <a:ea typeface="Average"/>
              <a:cs typeface="Average"/>
              <a:sym typeface="Average"/>
            </a:endParaRPr>
          </a:p>
          <a:p>
            <a:pPr lvl="0" rtl="0">
              <a:spcBef>
                <a:spcPts val="0"/>
              </a:spcBef>
              <a:buNone/>
            </a:pPr>
            <a:r>
              <a:rPr lang="en">
                <a:solidFill>
                  <a:schemeClr val="dk1"/>
                </a:solidFill>
                <a:latin typeface="Average"/>
                <a:ea typeface="Average"/>
                <a:cs typeface="Average"/>
                <a:sym typeface="Average"/>
              </a:rPr>
              <a:t>-Price $799</a:t>
            </a:r>
          </a:p>
          <a:p>
            <a:pPr lvl="0" rtl="0">
              <a:spcBef>
                <a:spcPts val="0"/>
              </a:spcBef>
              <a:buNone/>
            </a:pPr>
            <a:r>
              <a:rPr lang="en">
                <a:solidFill>
                  <a:schemeClr val="dk1"/>
                </a:solidFill>
                <a:latin typeface="Average"/>
                <a:ea typeface="Average"/>
                <a:cs typeface="Average"/>
                <a:sym typeface="Average"/>
              </a:rPr>
              <a:t>-Filament cost: $15/1000 grams (PLA/ABS)</a:t>
            </a:r>
          </a:p>
          <a:p>
            <a:pPr lvl="0" rtl="0">
              <a:spcBef>
                <a:spcPts val="0"/>
              </a:spcBef>
              <a:buNone/>
            </a:pPr>
            <a:r>
              <a:t/>
            </a:r>
            <a:endParaRP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nvSpPr>
        <p:spPr>
          <a:xfrm>
            <a:off x="311700" y="185775"/>
            <a:ext cx="2807999" cy="407100"/>
          </a:xfrm>
          <a:prstGeom prst="rect">
            <a:avLst/>
          </a:prstGeom>
          <a:noFill/>
          <a:ln>
            <a:noFill/>
          </a:ln>
        </p:spPr>
        <p:txBody>
          <a:bodyPr anchorCtr="0" anchor="b" bIns="91425" lIns="91425" rIns="91425" tIns="91425">
            <a:noAutofit/>
          </a:bodyPr>
          <a:lstStyle/>
          <a:p>
            <a:pPr lvl="0" rtl="0">
              <a:spcBef>
                <a:spcPts val="0"/>
              </a:spcBef>
              <a:buNone/>
            </a:pPr>
            <a:r>
              <a:rPr lang="en" sz="2400">
                <a:solidFill>
                  <a:srgbClr val="FFFFFF"/>
                </a:solidFill>
                <a:latin typeface="Oswald"/>
                <a:ea typeface="Oswald"/>
                <a:cs typeface="Oswald"/>
                <a:sym typeface="Oswald"/>
              </a:rPr>
              <a:t>References &amp; Links:</a:t>
            </a:r>
          </a:p>
        </p:txBody>
      </p:sp>
      <p:sp>
        <p:nvSpPr>
          <p:cNvPr id="240" name="Shape 240"/>
          <p:cNvSpPr txBox="1"/>
          <p:nvPr/>
        </p:nvSpPr>
        <p:spPr>
          <a:xfrm>
            <a:off x="311700" y="585000"/>
            <a:ext cx="8455799" cy="2887499"/>
          </a:xfrm>
          <a:prstGeom prst="rect">
            <a:avLst/>
          </a:prstGeom>
          <a:noFill/>
          <a:ln>
            <a:noFill/>
          </a:ln>
        </p:spPr>
        <p:txBody>
          <a:bodyPr anchorCtr="0" anchor="t" bIns="91425" lIns="91425" rIns="91425" tIns="91425">
            <a:noAutofit/>
          </a:bodyPr>
          <a:lstStyle/>
          <a:p>
            <a:pPr lvl="0" rtl="0">
              <a:spcBef>
                <a:spcPts val="0"/>
              </a:spcBef>
              <a:spcAft>
                <a:spcPts val="1600"/>
              </a:spcAft>
              <a:buNone/>
            </a:pPr>
            <a:r>
              <a:rPr b="1" lang="en" sz="1200">
                <a:solidFill>
                  <a:schemeClr val="dk1"/>
                </a:solidFill>
                <a:latin typeface="Average"/>
                <a:ea typeface="Average"/>
                <a:cs typeface="Average"/>
                <a:sym typeface="Average"/>
              </a:rPr>
              <a:t>Outdated UNL printer list:</a:t>
            </a:r>
            <a:r>
              <a:rPr lang="en" sz="1200">
                <a:solidFill>
                  <a:srgbClr val="CACACA"/>
                </a:solidFill>
                <a:latin typeface="Average"/>
                <a:ea typeface="Average"/>
                <a:cs typeface="Average"/>
                <a:sym typeface="Average"/>
              </a:rPr>
              <a:t> </a:t>
            </a:r>
            <a:r>
              <a:rPr lang="en" sz="1200" u="sng">
                <a:solidFill>
                  <a:srgbClr val="FFD966"/>
                </a:solidFill>
                <a:latin typeface="Average"/>
                <a:ea typeface="Average"/>
                <a:cs typeface="Average"/>
                <a:sym typeface="Average"/>
                <a:hlinkClick r:id="rId3"/>
              </a:rPr>
              <a:t>http://www.unl.edu/trl/3d-printers-university-nebraska-lincoln</a:t>
            </a:r>
          </a:p>
          <a:p>
            <a:pPr lvl="0" rtl="0">
              <a:spcBef>
                <a:spcPts val="0"/>
              </a:spcBef>
              <a:spcAft>
                <a:spcPts val="1600"/>
              </a:spcAft>
              <a:buNone/>
            </a:pPr>
            <a:r>
              <a:rPr b="1" lang="en" sz="1200">
                <a:solidFill>
                  <a:schemeClr val="dk1"/>
                </a:solidFill>
                <a:latin typeface="Average"/>
                <a:ea typeface="Average"/>
                <a:cs typeface="Average"/>
                <a:sym typeface="Average"/>
              </a:rPr>
              <a:t>Articles on 3D printer particle emissions:</a:t>
            </a:r>
            <a:r>
              <a:rPr lang="en" sz="1200">
                <a:solidFill>
                  <a:srgbClr val="CACACA"/>
                </a:solidFill>
                <a:latin typeface="Average"/>
                <a:ea typeface="Average"/>
                <a:cs typeface="Average"/>
                <a:sym typeface="Average"/>
              </a:rPr>
              <a:t> </a:t>
            </a:r>
            <a:r>
              <a:rPr lang="en" sz="1200" u="sng">
                <a:solidFill>
                  <a:srgbClr val="FFD966"/>
                </a:solidFill>
                <a:latin typeface="Average"/>
                <a:ea typeface="Average"/>
                <a:cs typeface="Average"/>
                <a:sym typeface="Average"/>
                <a:hlinkClick r:id="rId4"/>
              </a:rPr>
              <a:t>http://pubs.acs.org/doi/full/10.1021/acs.est.5b04983</a:t>
            </a:r>
            <a:r>
              <a:rPr lang="en" sz="1200">
                <a:solidFill>
                  <a:srgbClr val="CACACA"/>
                </a:solidFill>
                <a:latin typeface="Average"/>
                <a:ea typeface="Average"/>
                <a:cs typeface="Average"/>
                <a:sym typeface="Average"/>
              </a:rPr>
              <a:t> &amp;  </a:t>
            </a:r>
            <a:r>
              <a:rPr lang="en" sz="1200" u="sng">
                <a:solidFill>
                  <a:srgbClr val="FFD966"/>
                </a:solidFill>
                <a:latin typeface="Average"/>
                <a:ea typeface="Average"/>
                <a:cs typeface="Average"/>
                <a:sym typeface="Average"/>
                <a:hlinkClick r:id="rId5"/>
              </a:rPr>
              <a:t>http://www.sciencedirect.com/science/article/pii/S1352231013005086</a:t>
            </a:r>
          </a:p>
          <a:p>
            <a:pPr lvl="0" rtl="0">
              <a:spcBef>
                <a:spcPts val="0"/>
              </a:spcBef>
              <a:spcAft>
                <a:spcPts val="1600"/>
              </a:spcAft>
              <a:buNone/>
            </a:pPr>
            <a:r>
              <a:rPr b="1" lang="en" sz="1200">
                <a:solidFill>
                  <a:schemeClr val="dk1"/>
                </a:solidFill>
                <a:latin typeface="Average"/>
                <a:ea typeface="Average"/>
                <a:cs typeface="Average"/>
                <a:sym typeface="Average"/>
              </a:rPr>
              <a:t>3D Printing Fumes:</a:t>
            </a:r>
            <a:r>
              <a:rPr lang="en" sz="1200">
                <a:solidFill>
                  <a:srgbClr val="CACACA"/>
                </a:solidFill>
                <a:latin typeface="Average"/>
                <a:ea typeface="Average"/>
                <a:cs typeface="Average"/>
                <a:sym typeface="Average"/>
              </a:rPr>
              <a:t> </a:t>
            </a:r>
            <a:r>
              <a:rPr lang="en" sz="1200" u="sng">
                <a:solidFill>
                  <a:srgbClr val="FFD966"/>
                </a:solidFill>
                <a:latin typeface="Average"/>
                <a:ea typeface="Average"/>
                <a:cs typeface="Average"/>
                <a:sym typeface="Average"/>
                <a:hlinkClick r:id="rId6"/>
              </a:rPr>
              <a:t>http://hackaday.com/2016/02/01/3d-printing-fumes-new-science/</a:t>
            </a:r>
          </a:p>
          <a:p>
            <a:pPr lvl="0" rtl="0">
              <a:spcBef>
                <a:spcPts val="0"/>
              </a:spcBef>
              <a:spcAft>
                <a:spcPts val="1600"/>
              </a:spcAft>
              <a:buNone/>
            </a:pPr>
            <a:r>
              <a:rPr b="1" lang="en" sz="1200">
                <a:latin typeface="Average"/>
                <a:ea typeface="Average"/>
                <a:cs typeface="Average"/>
                <a:sym typeface="Average"/>
              </a:rPr>
              <a:t>3D printing at Hendrix:</a:t>
            </a:r>
            <a:r>
              <a:rPr lang="en" sz="1200">
                <a:solidFill>
                  <a:srgbClr val="CACACA"/>
                </a:solidFill>
                <a:latin typeface="Average"/>
                <a:ea typeface="Average"/>
                <a:cs typeface="Average"/>
                <a:sym typeface="Average"/>
              </a:rPr>
              <a:t> </a:t>
            </a:r>
            <a:r>
              <a:rPr lang="en" sz="1200" u="sng">
                <a:solidFill>
                  <a:srgbClr val="FFD966"/>
                </a:solidFill>
                <a:latin typeface="Average"/>
                <a:ea typeface="Average"/>
                <a:cs typeface="Average"/>
                <a:sym typeface="Average"/>
                <a:hlinkClick r:id="rId7"/>
              </a:rPr>
              <a:t>http://www.slideshare.net/davidjhinson/creative-collaboration-at-hendrix-3d-printing-maker-spaces</a:t>
            </a:r>
          </a:p>
          <a:p>
            <a:pPr lvl="0" rtl="0">
              <a:spcBef>
                <a:spcPts val="0"/>
              </a:spcBef>
              <a:spcAft>
                <a:spcPts val="1600"/>
              </a:spcAft>
              <a:buNone/>
            </a:pPr>
            <a:r>
              <a:rPr b="1" lang="en" sz="1200">
                <a:solidFill>
                  <a:schemeClr val="dk1"/>
                </a:solidFill>
                <a:latin typeface="Average"/>
                <a:ea typeface="Average"/>
                <a:cs typeface="Average"/>
                <a:sym typeface="Average"/>
              </a:rPr>
              <a:t>Intro to 3D printing technology: </a:t>
            </a:r>
            <a:r>
              <a:rPr lang="en" sz="1200" u="sng">
                <a:solidFill>
                  <a:srgbClr val="FFD966"/>
                </a:solidFill>
                <a:latin typeface="Average"/>
                <a:ea typeface="Average"/>
                <a:cs typeface="Average"/>
                <a:sym typeface="Average"/>
                <a:hlinkClick r:id="rId8"/>
              </a:rPr>
              <a:t>http://3dprintingfromscratch.com/common/types-of-3d-printers-or-3d-printing-technologies-overview/</a:t>
            </a:r>
            <a:r>
              <a:rPr lang="en" sz="1200">
                <a:solidFill>
                  <a:srgbClr val="CACACA"/>
                </a:solidFill>
                <a:latin typeface="Average"/>
                <a:ea typeface="Average"/>
                <a:cs typeface="Average"/>
                <a:sym typeface="Average"/>
              </a:rPr>
              <a:t>  &amp;  </a:t>
            </a:r>
            <a:r>
              <a:rPr lang="en" sz="1200" u="sng">
                <a:solidFill>
                  <a:srgbClr val="FFD966"/>
                </a:solidFill>
                <a:latin typeface="Average"/>
                <a:ea typeface="Average"/>
                <a:cs typeface="Average"/>
                <a:sym typeface="Average"/>
                <a:hlinkClick r:id="rId9"/>
              </a:rPr>
              <a:t>http://3dprintingforbeginners.com/3d-printing-technology/</a:t>
            </a:r>
          </a:p>
          <a:p>
            <a:pPr lvl="0" rtl="0">
              <a:spcBef>
                <a:spcPts val="0"/>
              </a:spcBef>
              <a:spcAft>
                <a:spcPts val="1600"/>
              </a:spcAft>
              <a:buNone/>
            </a:pPr>
            <a:r>
              <a:rPr b="1" lang="en" sz="1200">
                <a:solidFill>
                  <a:schemeClr val="dk1"/>
                </a:solidFill>
                <a:latin typeface="Average"/>
                <a:ea typeface="Average"/>
                <a:cs typeface="Average"/>
                <a:sym typeface="Average"/>
              </a:rPr>
              <a:t>3D printers in academic libraries:</a:t>
            </a:r>
          </a:p>
          <a:p>
            <a:pPr lvl="0" rtl="0">
              <a:spcBef>
                <a:spcPts val="0"/>
              </a:spcBef>
              <a:spcAft>
                <a:spcPts val="1600"/>
              </a:spcAft>
              <a:buNone/>
            </a:pPr>
            <a:r>
              <a:rPr lang="en" sz="1200" u="sng">
                <a:solidFill>
                  <a:srgbClr val="FFD966"/>
                </a:solidFill>
                <a:latin typeface="Average"/>
                <a:ea typeface="Average"/>
                <a:cs typeface="Average"/>
                <a:sym typeface="Average"/>
                <a:hlinkClick r:id="rId10"/>
              </a:rPr>
              <a:t>http://acrl.ala.org/techconnect/post/3d-printers-in-the-library-toward-a-fablab-in-the-academic-library</a:t>
            </a:r>
          </a:p>
          <a:p>
            <a:pPr lvl="0" rtl="0">
              <a:spcBef>
                <a:spcPts val="0"/>
              </a:spcBef>
              <a:spcAft>
                <a:spcPts val="1600"/>
              </a:spcAft>
              <a:buNone/>
            </a:pPr>
            <a:r>
              <a:rPr lang="en" sz="1200" u="sng">
                <a:solidFill>
                  <a:srgbClr val="FFD966"/>
                </a:solidFill>
                <a:latin typeface="Average"/>
                <a:ea typeface="Average"/>
                <a:cs typeface="Average"/>
                <a:sym typeface="Average"/>
                <a:hlinkClick r:id="rId11"/>
              </a:rPr>
              <a:t>http://www.istl.org/14-fall/refereed3.html</a:t>
            </a:r>
          </a:p>
          <a:p>
            <a:pPr lvl="0" rtl="0">
              <a:spcBef>
                <a:spcPts val="0"/>
              </a:spcBef>
              <a:spcAft>
                <a:spcPts val="1600"/>
              </a:spcAft>
              <a:buNone/>
            </a:pPr>
            <a:r>
              <a:rPr lang="en" sz="1200" u="sng">
                <a:solidFill>
                  <a:srgbClr val="FFD966"/>
                </a:solidFill>
                <a:latin typeface="Average"/>
                <a:ea typeface="Average"/>
                <a:cs typeface="Average"/>
                <a:sym typeface="Average"/>
                <a:hlinkClick r:id="rId12"/>
              </a:rPr>
              <a:t>http://www.tandfonline.com/doi/abs/10.1080/01930826.2014.893110?af=R&amp;</a:t>
            </a:r>
          </a:p>
          <a:p>
            <a:pPr lvl="0" rtl="0">
              <a:spcBef>
                <a:spcPts val="0"/>
              </a:spcBef>
              <a:spcAft>
                <a:spcPts val="1600"/>
              </a:spcAft>
              <a:buNone/>
            </a:pPr>
            <a:r>
              <a:rPr lang="en" sz="1200" u="sng">
                <a:solidFill>
                  <a:srgbClr val="FFD966"/>
                </a:solidFill>
                <a:latin typeface="Average"/>
                <a:ea typeface="Average"/>
                <a:cs typeface="Average"/>
                <a:sym typeface="Average"/>
                <a:hlinkClick r:id="rId13"/>
              </a:rPr>
              <a:t>http://er.educause.edu/articles/2014/10/making-it-real-3d-printing-as-a-library-service</a:t>
            </a:r>
          </a:p>
          <a:p>
            <a:pPr lvl="0" rtl="0">
              <a:lnSpc>
                <a:spcPct val="115000"/>
              </a:lnSpc>
              <a:spcBef>
                <a:spcPts val="0"/>
              </a:spcBef>
              <a:spcAft>
                <a:spcPts val="1600"/>
              </a:spcAft>
              <a:buNone/>
            </a:pPr>
            <a:r>
              <a:t/>
            </a:r>
            <a:endParaRPr sz="1200">
              <a:solidFill>
                <a:srgbClr val="CACACA"/>
              </a:solidFill>
              <a:latin typeface="Average"/>
              <a:ea typeface="Average"/>
              <a:cs typeface="Average"/>
              <a:sym typeface="Average"/>
            </a:endParaRPr>
          </a:p>
          <a:p>
            <a:pPr lvl="0" rtl="0">
              <a:lnSpc>
                <a:spcPct val="115000"/>
              </a:lnSpc>
              <a:spcBef>
                <a:spcPts val="0"/>
              </a:spcBef>
              <a:spcAft>
                <a:spcPts val="1600"/>
              </a:spcAft>
              <a:buNone/>
            </a:pPr>
            <a:r>
              <a:t/>
            </a:r>
            <a:endParaRPr sz="1200">
              <a:solidFill>
                <a:srgbClr val="CACACA"/>
              </a:solidFill>
              <a:latin typeface="Average"/>
              <a:ea typeface="Average"/>
              <a:cs typeface="Average"/>
              <a:sym typeface="Average"/>
            </a:endParaRPr>
          </a:p>
          <a:p>
            <a:pPr lvl="0" rtl="0">
              <a:lnSpc>
                <a:spcPct val="115000"/>
              </a:lnSpc>
              <a:spcBef>
                <a:spcPts val="0"/>
              </a:spcBef>
              <a:spcAft>
                <a:spcPts val="1600"/>
              </a:spcAft>
              <a:buNone/>
            </a:pPr>
            <a:r>
              <a:t/>
            </a:r>
            <a:endParaRPr sz="1200">
              <a:solidFill>
                <a:srgbClr val="CACACA"/>
              </a:solidFill>
              <a:latin typeface="Average"/>
              <a:ea typeface="Average"/>
              <a:cs typeface="Average"/>
              <a:sym typeface="Average"/>
            </a:endParaRPr>
          </a:p>
          <a:p>
            <a:pPr lvl="0" rtl="0">
              <a:lnSpc>
                <a:spcPct val="115000"/>
              </a:lnSpc>
              <a:spcBef>
                <a:spcPts val="0"/>
              </a:spcBef>
              <a:spcAft>
                <a:spcPts val="1600"/>
              </a:spcAft>
              <a:buNone/>
            </a:pPr>
            <a:r>
              <a:t/>
            </a:r>
            <a:endParaRPr sz="1200">
              <a:solidFill>
                <a:srgbClr val="CACACA"/>
              </a:solidFill>
              <a:latin typeface="Average"/>
              <a:ea typeface="Average"/>
              <a:cs typeface="Average"/>
              <a:sym typeface="Average"/>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nvSpPr>
        <p:spPr>
          <a:xfrm>
            <a:off x="3064175" y="101825"/>
            <a:ext cx="3100200" cy="530699"/>
          </a:xfrm>
          <a:prstGeom prst="rect">
            <a:avLst/>
          </a:prstGeom>
          <a:noFill/>
          <a:ln>
            <a:noFill/>
          </a:ln>
        </p:spPr>
        <p:txBody>
          <a:bodyPr anchorCtr="0" anchor="t" bIns="91425" lIns="91425" rIns="91425" tIns="91425">
            <a:noAutofit/>
          </a:bodyPr>
          <a:lstStyle/>
          <a:p>
            <a:pPr lvl="0" rtl="0">
              <a:spcBef>
                <a:spcPts val="0"/>
              </a:spcBef>
              <a:buNone/>
            </a:pPr>
            <a:r>
              <a:rPr lang="en" sz="1800"/>
              <a:t>Information about UNL labs</a:t>
            </a:r>
          </a:p>
        </p:txBody>
      </p:sp>
      <p:sp>
        <p:nvSpPr>
          <p:cNvPr id="246" name="Shape 246"/>
          <p:cNvSpPr txBox="1"/>
          <p:nvPr/>
        </p:nvSpPr>
        <p:spPr>
          <a:xfrm>
            <a:off x="78600" y="694143"/>
            <a:ext cx="8959500" cy="2855474"/>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b="1" lang="en" sz="1000"/>
              <a:t>Print Services UNL 1700 Y st</a:t>
            </a:r>
          </a:p>
          <a:p>
            <a:pPr lvl="0" rtl="0">
              <a:lnSpc>
                <a:spcPct val="115000"/>
              </a:lnSpc>
              <a:spcBef>
                <a:spcPts val="0"/>
              </a:spcBef>
              <a:buNone/>
            </a:pPr>
            <a:r>
              <a:rPr b="1" lang="en" sz="1000"/>
              <a:t>Contact</a:t>
            </a:r>
            <a:r>
              <a:rPr lang="en" sz="1000"/>
              <a:t>: Scott Hawco (Bindery Supervisor) 402-472-7804 </a:t>
            </a:r>
            <a:r>
              <a:rPr lang="en" sz="1000" u="sng">
                <a:solidFill>
                  <a:srgbClr val="1155CC"/>
                </a:solidFill>
                <a:hlinkClick r:id="rId3"/>
              </a:rPr>
              <a:t>shawco2@unl.edu</a:t>
            </a:r>
          </a:p>
          <a:p>
            <a:pPr lvl="0" rtl="0">
              <a:lnSpc>
                <a:spcPct val="115000"/>
              </a:lnSpc>
              <a:spcBef>
                <a:spcPts val="0"/>
              </a:spcBef>
              <a:buNone/>
            </a:pPr>
            <a:r>
              <a:rPr lang="en" sz="1000"/>
              <a:t>News: </a:t>
            </a:r>
            <a:r>
              <a:rPr lang="en" sz="1000" u="sng">
                <a:solidFill>
                  <a:srgbClr val="1155CC"/>
                </a:solidFill>
                <a:hlinkClick r:id="rId4"/>
              </a:rPr>
              <a:t>http://news.unl.edu/newsrooms/unltoday/article/print-services-offers-new-3-d-option/</a:t>
            </a:r>
          </a:p>
          <a:p>
            <a:pPr lvl="0" rtl="0">
              <a:lnSpc>
                <a:spcPct val="115000"/>
              </a:lnSpc>
              <a:spcBef>
                <a:spcPts val="0"/>
              </a:spcBef>
              <a:buNone/>
            </a:pPr>
            <a:r>
              <a:rPr lang="en" sz="1000" u="sng">
                <a:solidFill>
                  <a:srgbClr val="1155CC"/>
                </a:solidFill>
                <a:hlinkClick r:id="rId5"/>
              </a:rPr>
              <a:t>http://news.unl.edu/newsrooms/unltoday/article/student-helps-launch-3-d-printing-program/</a:t>
            </a:r>
          </a:p>
          <a:p>
            <a:pPr lvl="0" rtl="0">
              <a:lnSpc>
                <a:spcPct val="115000"/>
              </a:lnSpc>
              <a:spcBef>
                <a:spcPts val="0"/>
              </a:spcBef>
              <a:buNone/>
            </a:pPr>
            <a:r>
              <a:rPr b="1" lang="en" sz="1000"/>
              <a:t>Website</a:t>
            </a:r>
            <a:r>
              <a:rPr lang="en" sz="1000"/>
              <a:t>: </a:t>
            </a:r>
          </a:p>
          <a:p>
            <a:pPr lvl="0" rtl="0">
              <a:lnSpc>
                <a:spcPct val="115000"/>
              </a:lnSpc>
              <a:spcBef>
                <a:spcPts val="0"/>
              </a:spcBef>
              <a:buNone/>
            </a:pPr>
            <a:r>
              <a:rPr b="1" lang="en" sz="1000"/>
              <a:t>Equipment</a:t>
            </a:r>
            <a:r>
              <a:rPr lang="en" sz="1000"/>
              <a:t>: Makerbot Replicator 2 (~$2500) FFF</a:t>
            </a:r>
          </a:p>
          <a:p>
            <a:pPr lvl="0" rtl="0">
              <a:lnSpc>
                <a:spcPct val="115000"/>
              </a:lnSpc>
              <a:spcBef>
                <a:spcPts val="0"/>
              </a:spcBef>
              <a:buNone/>
            </a:pPr>
            <a:r>
              <a:rPr b="1" lang="en" sz="1000"/>
              <a:t>Type</a:t>
            </a:r>
            <a:r>
              <a:rPr lang="en" sz="1000"/>
              <a:t>: FFF</a:t>
            </a:r>
          </a:p>
          <a:p>
            <a:pPr lvl="0" rtl="0">
              <a:lnSpc>
                <a:spcPct val="115000"/>
              </a:lnSpc>
              <a:spcBef>
                <a:spcPts val="0"/>
              </a:spcBef>
              <a:buNone/>
            </a:pPr>
            <a:r>
              <a:rPr b="1" lang="en" sz="1000"/>
              <a:t>Build Size</a:t>
            </a:r>
            <a:r>
              <a:rPr lang="en" sz="1000"/>
              <a:t>: 11”x6”x6”</a:t>
            </a:r>
          </a:p>
          <a:p>
            <a:pPr lvl="0" rtl="0">
              <a:lnSpc>
                <a:spcPct val="115000"/>
              </a:lnSpc>
              <a:spcBef>
                <a:spcPts val="0"/>
              </a:spcBef>
              <a:buNone/>
            </a:pPr>
            <a:r>
              <a:rPr b="1" lang="en" sz="1000"/>
              <a:t>Resolution</a:t>
            </a:r>
            <a:r>
              <a:rPr lang="en" sz="1000"/>
              <a:t>: 0.1 mm </a:t>
            </a:r>
          </a:p>
          <a:p>
            <a:pPr lvl="0" rtl="0">
              <a:lnSpc>
                <a:spcPct val="115000"/>
              </a:lnSpc>
              <a:spcBef>
                <a:spcPts val="0"/>
              </a:spcBef>
              <a:buNone/>
            </a:pPr>
            <a:r>
              <a:rPr b="1" lang="en" sz="1000"/>
              <a:t>Materials available</a:t>
            </a:r>
            <a:r>
              <a:rPr lang="en" sz="1000"/>
              <a:t>: PLA ($40/roll)</a:t>
            </a:r>
          </a:p>
          <a:p>
            <a:pPr lvl="0" rtl="0">
              <a:lnSpc>
                <a:spcPct val="115000"/>
              </a:lnSpc>
              <a:spcBef>
                <a:spcPts val="0"/>
              </a:spcBef>
              <a:buNone/>
            </a:pPr>
            <a:r>
              <a:rPr b="1" lang="en" sz="1000"/>
              <a:t>Cost</a:t>
            </a:r>
            <a:r>
              <a:rPr lang="en" sz="1000"/>
              <a:t>: $0.21*(Weight of Model +Weight of Support Material in grams) </a:t>
            </a:r>
          </a:p>
          <a:p>
            <a:pPr lvl="0" rtl="0">
              <a:lnSpc>
                <a:spcPct val="115000"/>
              </a:lnSpc>
              <a:spcBef>
                <a:spcPts val="0"/>
              </a:spcBef>
              <a:buNone/>
            </a:pPr>
            <a:r>
              <a:rPr b="1" lang="en" sz="1000"/>
              <a:t>Who has access</a:t>
            </a:r>
            <a:r>
              <a:rPr lang="en" sz="1000"/>
              <a:t>: Anyone in UNL community, public have access (not advertised &amp; lower priority), pay for material only</a:t>
            </a:r>
          </a:p>
          <a:p>
            <a:pPr lvl="0" rtl="0">
              <a:lnSpc>
                <a:spcPct val="115000"/>
              </a:lnSpc>
              <a:spcBef>
                <a:spcPts val="0"/>
              </a:spcBef>
              <a:buNone/>
            </a:pPr>
            <a:r>
              <a:rPr b="1" lang="en" sz="1000"/>
              <a:t>Primary users:  </a:t>
            </a:r>
            <a:r>
              <a:rPr lang="en" sz="1000"/>
              <a:t>Used by the textiles design class which requires the students to design and print an object.</a:t>
            </a:r>
          </a:p>
          <a:p>
            <a:pPr lvl="0" rtl="0">
              <a:lnSpc>
                <a:spcPct val="115000"/>
              </a:lnSpc>
              <a:spcBef>
                <a:spcPts val="0"/>
              </a:spcBef>
              <a:buNone/>
            </a:pPr>
            <a:r>
              <a:rPr b="1" lang="en" sz="1000"/>
              <a:t>Comments: </a:t>
            </a:r>
            <a:r>
              <a:rPr lang="en" sz="1000"/>
              <a:t>Not used as often as they’d like.  </a:t>
            </a:r>
          </a:p>
          <a:p>
            <a:pPr lvl="0" rtl="0">
              <a:lnSpc>
                <a:spcPct val="115000"/>
              </a:lnSpc>
              <a:spcBef>
                <a:spcPts val="0"/>
              </a:spcBef>
              <a:buNone/>
            </a:pPr>
            <a:r>
              <a:t/>
            </a:r>
            <a:endParaRPr sz="1000"/>
          </a:p>
          <a:p>
            <a:pPr lvl="0" rtl="0" algn="ctr">
              <a:lnSpc>
                <a:spcPct val="115000"/>
              </a:lnSpc>
              <a:spcBef>
                <a:spcPts val="0"/>
              </a:spcBef>
              <a:buNone/>
            </a:pPr>
            <a:r>
              <a:rPr b="1" lang="en" sz="1000"/>
              <a:t>Architecture Fabrication Lab 210 Arch Hall</a:t>
            </a:r>
          </a:p>
          <a:p>
            <a:pPr lvl="0" rtl="0">
              <a:lnSpc>
                <a:spcPct val="115000"/>
              </a:lnSpc>
              <a:spcBef>
                <a:spcPts val="0"/>
              </a:spcBef>
              <a:buNone/>
            </a:pPr>
            <a:r>
              <a:rPr b="1" lang="en" sz="1000"/>
              <a:t>Contact</a:t>
            </a:r>
            <a:r>
              <a:rPr lang="en" sz="1000"/>
              <a:t>: Peter O’Brien (Media Center Manager) pobrien9@unl.edu</a:t>
            </a:r>
          </a:p>
          <a:p>
            <a:pPr lvl="0" rtl="0">
              <a:lnSpc>
                <a:spcPct val="115000"/>
              </a:lnSpc>
              <a:spcBef>
                <a:spcPts val="0"/>
              </a:spcBef>
              <a:buNone/>
            </a:pPr>
            <a:r>
              <a:rPr b="1" lang="en" sz="1000"/>
              <a:t>Website</a:t>
            </a:r>
            <a:r>
              <a:rPr lang="en" sz="1000"/>
              <a:t>: </a:t>
            </a:r>
            <a:r>
              <a:rPr lang="en" sz="1000" u="sng">
                <a:solidFill>
                  <a:srgbClr val="FFD966"/>
                </a:solidFill>
                <a:hlinkClick r:id="rId6"/>
              </a:rPr>
              <a:t>http://architecture.unl.edu/degree-programs/facilities/fabrication-lab</a:t>
            </a:r>
          </a:p>
          <a:p>
            <a:pPr lvl="0" rtl="0">
              <a:lnSpc>
                <a:spcPct val="115000"/>
              </a:lnSpc>
              <a:spcBef>
                <a:spcPts val="0"/>
              </a:spcBef>
              <a:buNone/>
            </a:pPr>
            <a:r>
              <a:rPr b="1" lang="en" sz="1000"/>
              <a:t>Equipment</a:t>
            </a:r>
            <a:r>
              <a:rPr lang="en" sz="1000"/>
              <a:t>:  Six printers (no specifics)</a:t>
            </a:r>
          </a:p>
          <a:p>
            <a:pPr lvl="0" rtl="0">
              <a:lnSpc>
                <a:spcPct val="115000"/>
              </a:lnSpc>
              <a:spcBef>
                <a:spcPts val="0"/>
              </a:spcBef>
              <a:buNone/>
            </a:pPr>
            <a:r>
              <a:rPr b="1" lang="en" sz="1000"/>
              <a:t>Cost</a:t>
            </a:r>
            <a:r>
              <a:rPr lang="en" sz="1000"/>
              <a:t>: ??</a:t>
            </a:r>
          </a:p>
          <a:p>
            <a:pPr lvl="0" rtl="0">
              <a:lnSpc>
                <a:spcPct val="115000"/>
              </a:lnSpc>
              <a:spcBef>
                <a:spcPts val="0"/>
              </a:spcBef>
              <a:buNone/>
            </a:pPr>
            <a:r>
              <a:rPr b="1" lang="en" sz="1000"/>
              <a:t>Who has access: </a:t>
            </a:r>
            <a:r>
              <a:rPr lang="en" sz="1000"/>
              <a:t>Authorized personnel only.  </a:t>
            </a:r>
          </a:p>
          <a:p>
            <a:pPr lvl="0" rtl="0">
              <a:lnSpc>
                <a:spcPct val="115000"/>
              </a:lnSpc>
              <a:spcBef>
                <a:spcPts val="0"/>
              </a:spcBef>
              <a:buNone/>
            </a:pPr>
            <a:r>
              <a:rPr b="1" lang="en" sz="1000"/>
              <a:t>Primary users</a:t>
            </a:r>
            <a:r>
              <a:rPr lang="en" sz="1000"/>
              <a:t>: “Everyone” in college of architecture.  Most often used in student assignments for things like model staircases, roofs, animals, furniture.</a:t>
            </a:r>
          </a:p>
          <a:p>
            <a:pPr lvl="0" rtl="0">
              <a:lnSpc>
                <a:spcPct val="115000"/>
              </a:lnSpc>
              <a:spcBef>
                <a:spcPts val="0"/>
              </a:spcBef>
              <a:buNone/>
            </a:pPr>
            <a:r>
              <a:rPr b="1" lang="en" sz="1000"/>
              <a:t>Comments</a:t>
            </a:r>
            <a:r>
              <a:rPr lang="en" sz="1000"/>
              <a:t>:  They’ve had folks from other departments and campuses use the equipment.  Public use is allowed though not advertised.  Priority is given to students and the print queues can sometimes be days long.</a:t>
            </a:r>
          </a:p>
          <a:p>
            <a:pPr lvl="0" rtl="0">
              <a:lnSpc>
                <a:spcPct val="115000"/>
              </a:lnSpc>
              <a:spcBef>
                <a:spcPts val="0"/>
              </a:spcBef>
              <a:buNone/>
            </a:pPr>
            <a:r>
              <a:t/>
            </a:r>
            <a:endParaRPr sz="900"/>
          </a:p>
          <a:p>
            <a:pPr lvl="0" rtl="0">
              <a:lnSpc>
                <a:spcPct val="115000"/>
              </a:lnSpc>
              <a:spcBef>
                <a:spcPts val="0"/>
              </a:spcBef>
              <a:buNone/>
            </a:pPr>
            <a:r>
              <a:t/>
            </a:r>
            <a:endParaRPr sz="900"/>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nvSpPr>
        <p:spPr>
          <a:xfrm>
            <a:off x="78600" y="351243"/>
            <a:ext cx="8959500" cy="2933099"/>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b="1" lang="en" sz="1000"/>
              <a:t>Art Fabrication Space Richards Hall 28A</a:t>
            </a:r>
          </a:p>
          <a:p>
            <a:pPr lvl="0" rtl="0">
              <a:lnSpc>
                <a:spcPct val="115000"/>
              </a:lnSpc>
              <a:spcBef>
                <a:spcPts val="0"/>
              </a:spcBef>
              <a:buNone/>
            </a:pPr>
            <a:r>
              <a:rPr b="1" lang="en" sz="1000"/>
              <a:t>Contact: </a:t>
            </a:r>
            <a:r>
              <a:rPr lang="en" sz="1000"/>
              <a:t>Matt Bukrey (Art Fabrication Space Manager) bukrey@unl.edu</a:t>
            </a:r>
          </a:p>
          <a:p>
            <a:pPr lvl="0" rtl="0">
              <a:lnSpc>
                <a:spcPct val="115000"/>
              </a:lnSpc>
              <a:spcBef>
                <a:spcPts val="0"/>
              </a:spcBef>
              <a:buNone/>
            </a:pPr>
            <a:r>
              <a:rPr b="1" lang="en" sz="1000"/>
              <a:t>Website</a:t>
            </a:r>
            <a:r>
              <a:rPr lang="en" sz="1000"/>
              <a:t>:  </a:t>
            </a:r>
            <a:r>
              <a:rPr lang="en" sz="1000" u="sng">
                <a:solidFill>
                  <a:srgbClr val="1155CC"/>
                </a:solidFill>
                <a:hlinkClick r:id="rId3"/>
              </a:rPr>
              <a:t>http://arts.unl.edu/art/facility/art-fabrication-space</a:t>
            </a:r>
          </a:p>
          <a:p>
            <a:pPr lvl="0" rtl="0">
              <a:lnSpc>
                <a:spcPct val="115000"/>
              </a:lnSpc>
              <a:spcBef>
                <a:spcPts val="0"/>
              </a:spcBef>
              <a:buNone/>
            </a:pPr>
            <a:r>
              <a:rPr b="1" lang="en" sz="1000"/>
              <a:t>Equipment</a:t>
            </a:r>
            <a:r>
              <a:rPr lang="en" sz="1000"/>
              <a:t>: Not shared</a:t>
            </a:r>
          </a:p>
          <a:p>
            <a:pPr lvl="0" rtl="0">
              <a:lnSpc>
                <a:spcPct val="115000"/>
              </a:lnSpc>
              <a:spcBef>
                <a:spcPts val="0"/>
              </a:spcBef>
              <a:buNone/>
            </a:pPr>
            <a:r>
              <a:rPr b="1" lang="en" sz="1000"/>
              <a:t>Cost</a:t>
            </a:r>
            <a:r>
              <a:rPr lang="en" sz="1000"/>
              <a:t>: ??</a:t>
            </a:r>
          </a:p>
          <a:p>
            <a:pPr lvl="0" rtl="0">
              <a:lnSpc>
                <a:spcPct val="115000"/>
              </a:lnSpc>
              <a:spcBef>
                <a:spcPts val="0"/>
              </a:spcBef>
              <a:buNone/>
            </a:pPr>
            <a:r>
              <a:rPr b="1" lang="en" sz="1000"/>
              <a:t>Who has access</a:t>
            </a:r>
            <a:r>
              <a:rPr lang="en" sz="1000"/>
              <a:t>: Art and Art History enrolled students, staff, and faculty only.  </a:t>
            </a:r>
          </a:p>
          <a:p>
            <a:pPr lvl="0" rtl="0">
              <a:lnSpc>
                <a:spcPct val="115000"/>
              </a:lnSpc>
              <a:spcBef>
                <a:spcPts val="0"/>
              </a:spcBef>
              <a:buNone/>
            </a:pPr>
            <a:r>
              <a:rPr b="1" lang="en" sz="1000"/>
              <a:t>Primary users</a:t>
            </a:r>
            <a:r>
              <a:rPr lang="en" sz="1000"/>
              <a:t>: Art and Art history students for both curricular and independent projects</a:t>
            </a:r>
          </a:p>
          <a:p>
            <a:pPr lvl="0" rtl="0">
              <a:lnSpc>
                <a:spcPct val="115000"/>
              </a:lnSpc>
              <a:spcBef>
                <a:spcPts val="0"/>
              </a:spcBef>
              <a:buNone/>
            </a:pPr>
            <a:r>
              <a:rPr b="1" lang="en" sz="1000"/>
              <a:t>Comments</a:t>
            </a:r>
            <a:r>
              <a:rPr lang="en" sz="1000"/>
              <a:t>:  The technology is still new, they’re hoping to get more use from the students soon.</a:t>
            </a:r>
          </a:p>
          <a:p>
            <a:pPr lvl="0" rtl="0">
              <a:lnSpc>
                <a:spcPct val="115000"/>
              </a:lnSpc>
              <a:spcBef>
                <a:spcPts val="0"/>
              </a:spcBef>
              <a:buNone/>
            </a:pPr>
            <a:r>
              <a:t/>
            </a:r>
            <a:endParaRPr b="1" sz="1000"/>
          </a:p>
          <a:p>
            <a:pPr lvl="0" rtl="0">
              <a:lnSpc>
                <a:spcPct val="115000"/>
              </a:lnSpc>
              <a:spcBef>
                <a:spcPts val="0"/>
              </a:spcBef>
              <a:buNone/>
            </a:pPr>
            <a:r>
              <a:t/>
            </a:r>
            <a:endParaRPr sz="1000"/>
          </a:p>
          <a:p>
            <a:pPr lvl="0" rtl="0" algn="ctr">
              <a:lnSpc>
                <a:spcPct val="115000"/>
              </a:lnSpc>
              <a:spcBef>
                <a:spcPts val="0"/>
              </a:spcBef>
              <a:buNone/>
            </a:pPr>
            <a:r>
              <a:rPr b="1" lang="en" sz="1000"/>
              <a:t>Scott Engineering Center SEC 360, SEC 313.1, SEC 307</a:t>
            </a:r>
          </a:p>
          <a:p>
            <a:pPr lvl="0" rtl="0">
              <a:lnSpc>
                <a:spcPct val="115000"/>
              </a:lnSpc>
              <a:spcBef>
                <a:spcPts val="0"/>
              </a:spcBef>
              <a:buNone/>
            </a:pPr>
            <a:r>
              <a:t/>
            </a:r>
            <a:endParaRPr sz="1000"/>
          </a:p>
          <a:p>
            <a:pPr lvl="0" rtl="0">
              <a:lnSpc>
                <a:spcPct val="115000"/>
              </a:lnSpc>
              <a:spcBef>
                <a:spcPts val="0"/>
              </a:spcBef>
              <a:buNone/>
            </a:pPr>
            <a:r>
              <a:rPr b="1" lang="en" sz="1000"/>
              <a:t>Contacts</a:t>
            </a:r>
            <a:r>
              <a:rPr lang="en" sz="1000"/>
              <a:t>: Dr. Jeffrey Shield Mechanical &amp; Materials Engineering Professor/Chair jshield@unl.edu</a:t>
            </a:r>
          </a:p>
          <a:p>
            <a:pPr lvl="0" rtl="0">
              <a:lnSpc>
                <a:spcPct val="115000"/>
              </a:lnSpc>
              <a:spcBef>
                <a:spcPts val="0"/>
              </a:spcBef>
              <a:buNone/>
            </a:pPr>
            <a:r>
              <a:rPr b="1" lang="en" sz="1000"/>
              <a:t>Website</a:t>
            </a:r>
            <a:r>
              <a:rPr lang="en" sz="1000"/>
              <a:t>: </a:t>
            </a:r>
            <a:r>
              <a:rPr lang="en" sz="1000" u="sng">
                <a:solidFill>
                  <a:srgbClr val="FFD966"/>
                </a:solidFill>
                <a:hlinkClick r:id="rId4"/>
              </a:rPr>
              <a:t>http://www.unl.edu/trl/3d-printers-university-nebraska-lincoln</a:t>
            </a:r>
          </a:p>
          <a:p>
            <a:pPr lvl="0" rtl="0">
              <a:lnSpc>
                <a:spcPct val="115000"/>
              </a:lnSpc>
              <a:spcBef>
                <a:spcPts val="0"/>
              </a:spcBef>
              <a:buNone/>
            </a:pPr>
            <a:r>
              <a:rPr b="1" lang="en" sz="1000"/>
              <a:t>Equipment</a:t>
            </a:r>
            <a:r>
              <a:rPr lang="en" sz="1000"/>
              <a:t>: Objet30 Pro (~$40,000)</a:t>
            </a:r>
          </a:p>
          <a:p>
            <a:pPr lvl="0" rtl="0">
              <a:lnSpc>
                <a:spcPct val="115000"/>
              </a:lnSpc>
              <a:spcBef>
                <a:spcPts val="0"/>
              </a:spcBef>
              <a:buNone/>
            </a:pPr>
            <a:r>
              <a:rPr b="1" lang="en" sz="1000"/>
              <a:t>Type</a:t>
            </a:r>
            <a:r>
              <a:rPr lang="en" sz="1000"/>
              <a:t>: Polyjet</a:t>
            </a:r>
          </a:p>
          <a:p>
            <a:pPr lvl="0" rtl="0">
              <a:lnSpc>
                <a:spcPct val="115000"/>
              </a:lnSpc>
              <a:spcBef>
                <a:spcPts val="0"/>
              </a:spcBef>
              <a:buNone/>
            </a:pPr>
            <a:r>
              <a:rPr b="1" lang="en" sz="1000"/>
              <a:t>Build Size</a:t>
            </a:r>
            <a:r>
              <a:rPr lang="en" sz="1000"/>
              <a:t>: 11.8”x7.9”x5.9” </a:t>
            </a:r>
          </a:p>
          <a:p>
            <a:pPr lvl="0" rtl="0">
              <a:lnSpc>
                <a:spcPct val="115000"/>
              </a:lnSpc>
              <a:spcBef>
                <a:spcPts val="0"/>
              </a:spcBef>
              <a:buNone/>
            </a:pPr>
            <a:r>
              <a:rPr b="1" lang="en" sz="1000"/>
              <a:t>Resolution</a:t>
            </a:r>
            <a:r>
              <a:rPr lang="en" sz="1000"/>
              <a:t>: 0.016 </a:t>
            </a:r>
          </a:p>
          <a:p>
            <a:pPr lvl="0" rtl="0">
              <a:lnSpc>
                <a:spcPct val="115000"/>
              </a:lnSpc>
              <a:spcBef>
                <a:spcPts val="0"/>
              </a:spcBef>
              <a:buNone/>
            </a:pPr>
            <a:r>
              <a:rPr b="1" lang="en" sz="1000"/>
              <a:t>Materials: </a:t>
            </a:r>
            <a:r>
              <a:rPr lang="en" sz="1000"/>
              <a:t>Rigid Vero multiple colors</a:t>
            </a:r>
          </a:p>
          <a:p>
            <a:pPr lvl="0" rtl="0">
              <a:lnSpc>
                <a:spcPct val="115000"/>
              </a:lnSpc>
              <a:spcBef>
                <a:spcPts val="0"/>
              </a:spcBef>
              <a:buNone/>
            </a:pPr>
            <a:r>
              <a:rPr b="1" lang="en" sz="1000"/>
              <a:t>Cost</a:t>
            </a:r>
            <a:r>
              <a:rPr lang="en" sz="1000"/>
              <a:t>: $0.55(gram support + gram model)</a:t>
            </a:r>
          </a:p>
          <a:p>
            <a:pPr lvl="0" rtl="0">
              <a:lnSpc>
                <a:spcPct val="115000"/>
              </a:lnSpc>
              <a:spcBef>
                <a:spcPts val="0"/>
              </a:spcBef>
              <a:buNone/>
            </a:pPr>
            <a:r>
              <a:rPr b="1" lang="en" sz="1000"/>
              <a:t>Equipment</a:t>
            </a:r>
            <a:r>
              <a:rPr lang="en" sz="1000"/>
              <a:t>: Makerbot Replicator 2 (~$2500) FFF</a:t>
            </a:r>
          </a:p>
          <a:p>
            <a:pPr lvl="0" rtl="0">
              <a:lnSpc>
                <a:spcPct val="115000"/>
              </a:lnSpc>
              <a:spcBef>
                <a:spcPts val="0"/>
              </a:spcBef>
              <a:buNone/>
            </a:pPr>
            <a:r>
              <a:rPr b="1" lang="en" sz="1000"/>
              <a:t>Type</a:t>
            </a:r>
            <a:r>
              <a:rPr lang="en" sz="1000"/>
              <a:t>: FFF</a:t>
            </a:r>
          </a:p>
          <a:p>
            <a:pPr lvl="0" rtl="0">
              <a:lnSpc>
                <a:spcPct val="115000"/>
              </a:lnSpc>
              <a:spcBef>
                <a:spcPts val="0"/>
              </a:spcBef>
              <a:buNone/>
            </a:pPr>
            <a:r>
              <a:rPr b="1" lang="en" sz="1000"/>
              <a:t>Build Size</a:t>
            </a:r>
            <a:r>
              <a:rPr lang="en" sz="1000"/>
              <a:t>: 11”x6”x6”</a:t>
            </a:r>
          </a:p>
          <a:p>
            <a:pPr lvl="0" rtl="0">
              <a:lnSpc>
                <a:spcPct val="115000"/>
              </a:lnSpc>
              <a:spcBef>
                <a:spcPts val="0"/>
              </a:spcBef>
              <a:buNone/>
            </a:pPr>
            <a:r>
              <a:rPr b="1" lang="en" sz="1000"/>
              <a:t>Resolution</a:t>
            </a:r>
            <a:r>
              <a:rPr lang="en" sz="1000"/>
              <a:t>: 0.1 mm </a:t>
            </a:r>
          </a:p>
          <a:p>
            <a:pPr lvl="0" rtl="0">
              <a:lnSpc>
                <a:spcPct val="115000"/>
              </a:lnSpc>
              <a:spcBef>
                <a:spcPts val="0"/>
              </a:spcBef>
              <a:buNone/>
            </a:pPr>
            <a:r>
              <a:rPr b="1" lang="en" sz="1000"/>
              <a:t>Materials available</a:t>
            </a:r>
            <a:r>
              <a:rPr lang="en" sz="1000"/>
              <a:t>: ABS ($40/roll)</a:t>
            </a:r>
          </a:p>
          <a:p>
            <a:pPr lvl="0" rtl="0">
              <a:lnSpc>
                <a:spcPct val="115000"/>
              </a:lnSpc>
              <a:spcBef>
                <a:spcPts val="0"/>
              </a:spcBef>
              <a:buNone/>
            </a:pPr>
            <a:r>
              <a:rPr b="1" lang="en" sz="1000"/>
              <a:t>Who has access</a:t>
            </a:r>
            <a:r>
              <a:rPr lang="en" sz="1000"/>
              <a:t>: Engineering Students</a:t>
            </a:r>
          </a:p>
          <a:p>
            <a:pPr lvl="0" rtl="0">
              <a:lnSpc>
                <a:spcPct val="115000"/>
              </a:lnSpc>
              <a:spcBef>
                <a:spcPts val="0"/>
              </a:spcBef>
              <a:buNone/>
            </a:pPr>
            <a:r>
              <a:t/>
            </a:r>
            <a:endParaRPr sz="800"/>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title"/>
          </p:nvPr>
        </p:nvSpPr>
        <p:spPr>
          <a:xfrm>
            <a:off x="872625" y="350325"/>
            <a:ext cx="7945800" cy="755699"/>
          </a:xfrm>
          <a:prstGeom prst="rect">
            <a:avLst/>
          </a:prstGeom>
        </p:spPr>
        <p:txBody>
          <a:bodyPr anchorCtr="0" anchor="b" bIns="91425" lIns="91425" rIns="91425" tIns="91425">
            <a:noAutofit/>
          </a:bodyPr>
          <a:lstStyle/>
          <a:p>
            <a:pPr lvl="0" rtl="0">
              <a:spcBef>
                <a:spcPts val="0"/>
              </a:spcBef>
              <a:buNone/>
            </a:pPr>
            <a:r>
              <a:rPr lang="en" sz="3600"/>
              <a:t>Why talk about 3D printing at a library?</a:t>
            </a:r>
          </a:p>
        </p:txBody>
      </p:sp>
      <p:sp>
        <p:nvSpPr>
          <p:cNvPr id="113" name="Shape 113"/>
          <p:cNvSpPr txBox="1"/>
          <p:nvPr>
            <p:ph idx="1" type="body"/>
          </p:nvPr>
        </p:nvSpPr>
        <p:spPr>
          <a:xfrm>
            <a:off x="311700" y="1313400"/>
            <a:ext cx="8088299" cy="3179400"/>
          </a:xfrm>
          <a:prstGeom prst="rect">
            <a:avLst/>
          </a:prstGeom>
        </p:spPr>
        <p:txBody>
          <a:bodyPr anchorCtr="0" anchor="t" bIns="91425" lIns="91425" rIns="91425" tIns="91425">
            <a:noAutofit/>
          </a:bodyPr>
          <a:lstStyle/>
          <a:p>
            <a:pPr indent="-317500" lvl="0" marL="457200" rtl="0">
              <a:lnSpc>
                <a:spcPct val="150000"/>
              </a:lnSpc>
              <a:spcBef>
                <a:spcPts val="0"/>
              </a:spcBef>
              <a:buSzPct val="100000"/>
            </a:pPr>
            <a:r>
              <a:rPr b="1" lang="en" sz="1400"/>
              <a:t>The library is about knowledge creation and rapid prototyping represents knowledge creation through action</a:t>
            </a:r>
          </a:p>
          <a:p>
            <a:pPr indent="-317500" lvl="0" marL="457200" rtl="0">
              <a:lnSpc>
                <a:spcPct val="150000"/>
              </a:lnSpc>
              <a:spcBef>
                <a:spcPts val="0"/>
              </a:spcBef>
              <a:buSzPct val="100000"/>
            </a:pPr>
            <a:r>
              <a:rPr b="1" lang="en" sz="1400"/>
              <a:t>Just like a printer allows you to turn creative writing into tangible form, 3D printing allows you to produce a tangible model of your idea</a:t>
            </a:r>
          </a:p>
          <a:p>
            <a:pPr indent="-317500" lvl="0" marL="457200" rtl="0">
              <a:lnSpc>
                <a:spcPct val="150000"/>
              </a:lnSpc>
              <a:spcBef>
                <a:spcPts val="0"/>
              </a:spcBef>
              <a:buSzPct val="100000"/>
            </a:pPr>
            <a:r>
              <a:rPr b="1" lang="en" sz="1400"/>
              <a:t>Also, consider technology that has become commonplace in libraries: copiers, scanners, computers, laptops, printers…</a:t>
            </a:r>
          </a:p>
          <a:p>
            <a:pPr indent="-317500" lvl="0" marL="457200" rtl="0">
              <a:lnSpc>
                <a:spcPct val="150000"/>
              </a:lnSpc>
              <a:spcBef>
                <a:spcPts val="0"/>
              </a:spcBef>
              <a:buSzPct val="100000"/>
            </a:pPr>
            <a:r>
              <a:rPr b="1" lang="en" sz="1400"/>
              <a:t>Library already provides an environment that supports creative thinking and collaboration</a:t>
            </a:r>
          </a:p>
          <a:p>
            <a:pPr indent="-317500" lvl="0" marL="457200" rtl="0">
              <a:lnSpc>
                <a:spcPct val="150000"/>
              </a:lnSpc>
              <a:spcBef>
                <a:spcPts val="0"/>
              </a:spcBef>
              <a:buSzPct val="100000"/>
            </a:pPr>
            <a:r>
              <a:rPr b="1" lang="en" sz="1400"/>
              <a:t>Open many hours, to many disciplines...serves as a neutral location on campus that encourages cross-disciplinary collaboration</a:t>
            </a:r>
          </a:p>
          <a:p>
            <a:pPr indent="-317500" lvl="0" marL="457200" rtl="0">
              <a:lnSpc>
                <a:spcPct val="150000"/>
              </a:lnSpc>
              <a:spcBef>
                <a:spcPts val="0"/>
              </a:spcBef>
              <a:buSzPct val="100000"/>
            </a:pPr>
            <a:r>
              <a:rPr b="1" lang="en" sz="1400"/>
              <a:t>Having a 3D printer allows experimentation by all students regardless of department</a:t>
            </a:r>
          </a:p>
          <a:p>
            <a:pPr indent="-317500" lvl="0" marL="457200" rtl="0">
              <a:lnSpc>
                <a:spcPct val="150000"/>
              </a:lnSpc>
              <a:spcBef>
                <a:spcPts val="0"/>
              </a:spcBef>
              <a:buSzPct val="100000"/>
            </a:pPr>
            <a:r>
              <a:rPr b="1" lang="en" sz="1400"/>
              <a:t>3D printers located in “members only” labs are not broadly useable</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nvSpPr>
        <p:spPr>
          <a:xfrm>
            <a:off x="78600" y="694143"/>
            <a:ext cx="8959500" cy="3052124"/>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b="1" lang="en" sz="1000"/>
              <a:t>Voelte-Keegan Nanoscience Research Center NANO N213</a:t>
            </a:r>
          </a:p>
          <a:p>
            <a:pPr lvl="0" rtl="0">
              <a:lnSpc>
                <a:spcPct val="115000"/>
              </a:lnSpc>
              <a:spcBef>
                <a:spcPts val="0"/>
              </a:spcBef>
              <a:buNone/>
            </a:pPr>
            <a:r>
              <a:t/>
            </a:r>
            <a:endParaRPr sz="1000"/>
          </a:p>
          <a:p>
            <a:pPr lvl="0" rtl="0">
              <a:lnSpc>
                <a:spcPct val="115000"/>
              </a:lnSpc>
              <a:spcBef>
                <a:spcPts val="0"/>
              </a:spcBef>
              <a:buNone/>
            </a:pPr>
            <a:r>
              <a:rPr b="1" lang="en" sz="1000"/>
              <a:t>Contacts</a:t>
            </a:r>
            <a:r>
              <a:rPr lang="en" sz="1000"/>
              <a:t>: ?? outdated</a:t>
            </a:r>
          </a:p>
          <a:p>
            <a:pPr lvl="0" rtl="0">
              <a:lnSpc>
                <a:spcPct val="115000"/>
              </a:lnSpc>
              <a:spcBef>
                <a:spcPts val="0"/>
              </a:spcBef>
              <a:buNone/>
            </a:pPr>
            <a:r>
              <a:rPr b="1" lang="en" sz="1000"/>
              <a:t>Website</a:t>
            </a:r>
            <a:r>
              <a:rPr lang="en" sz="1000"/>
              <a:t>: </a:t>
            </a:r>
            <a:r>
              <a:rPr lang="en" sz="1000" u="sng">
                <a:solidFill>
                  <a:srgbClr val="FFD966"/>
                </a:solidFill>
                <a:hlinkClick r:id="rId3"/>
              </a:rPr>
              <a:t>http://www.unl.edu/trl/3d-printers-university-nebraska-lincoln</a:t>
            </a:r>
          </a:p>
          <a:p>
            <a:pPr lvl="0" rtl="0">
              <a:lnSpc>
                <a:spcPct val="115000"/>
              </a:lnSpc>
              <a:spcBef>
                <a:spcPts val="0"/>
              </a:spcBef>
              <a:buNone/>
            </a:pPr>
            <a:r>
              <a:rPr b="1" lang="en" sz="1000"/>
              <a:t>Equipment</a:t>
            </a:r>
            <a:r>
              <a:rPr lang="en" sz="1000"/>
              <a:t>: Objet500 Connex3 ($330,000) </a:t>
            </a:r>
          </a:p>
          <a:p>
            <a:pPr lvl="0" rtl="0">
              <a:lnSpc>
                <a:spcPct val="115000"/>
              </a:lnSpc>
              <a:spcBef>
                <a:spcPts val="0"/>
              </a:spcBef>
              <a:buNone/>
            </a:pPr>
            <a:r>
              <a:rPr b="1" lang="en" sz="1000"/>
              <a:t>Type</a:t>
            </a:r>
            <a:r>
              <a:rPr lang="en" sz="1000"/>
              <a:t>: Polyjet</a:t>
            </a:r>
          </a:p>
          <a:p>
            <a:pPr lvl="0" rtl="0">
              <a:lnSpc>
                <a:spcPct val="115000"/>
              </a:lnSpc>
              <a:spcBef>
                <a:spcPts val="0"/>
              </a:spcBef>
              <a:buNone/>
            </a:pPr>
            <a:r>
              <a:rPr b="1" lang="en" sz="1000"/>
              <a:t>Build Size</a:t>
            </a:r>
            <a:r>
              <a:rPr lang="en" sz="1000"/>
              <a:t>: 19.3”x15.4”x7.9” </a:t>
            </a:r>
          </a:p>
          <a:p>
            <a:pPr lvl="0" rtl="0">
              <a:lnSpc>
                <a:spcPct val="115000"/>
              </a:lnSpc>
              <a:spcBef>
                <a:spcPts val="0"/>
              </a:spcBef>
              <a:buNone/>
            </a:pPr>
            <a:r>
              <a:rPr b="1" lang="en" sz="1000"/>
              <a:t>Resolution</a:t>
            </a:r>
            <a:r>
              <a:rPr lang="en" sz="1000"/>
              <a:t>: 0.016 </a:t>
            </a:r>
          </a:p>
          <a:p>
            <a:pPr lvl="0" rtl="0">
              <a:lnSpc>
                <a:spcPct val="115000"/>
              </a:lnSpc>
              <a:spcBef>
                <a:spcPts val="0"/>
              </a:spcBef>
              <a:buNone/>
            </a:pPr>
            <a:r>
              <a:rPr b="1" lang="en" sz="1000"/>
              <a:t>Materials: </a:t>
            </a:r>
            <a:r>
              <a:rPr lang="en" sz="1000"/>
              <a:t>Rigid Vero multiple colors</a:t>
            </a:r>
          </a:p>
          <a:p>
            <a:pPr lvl="0" rtl="0">
              <a:lnSpc>
                <a:spcPct val="115000"/>
              </a:lnSpc>
              <a:spcBef>
                <a:spcPts val="0"/>
              </a:spcBef>
              <a:buNone/>
            </a:pPr>
            <a:r>
              <a:rPr b="1" lang="en" sz="1000"/>
              <a:t>Cost</a:t>
            </a:r>
            <a:r>
              <a:rPr lang="en" sz="1000"/>
              <a:t>: ($0.13/gram support + $0.36/gram model) </a:t>
            </a:r>
          </a:p>
          <a:p>
            <a:pPr lvl="0" rtl="0">
              <a:lnSpc>
                <a:spcPct val="115000"/>
              </a:lnSpc>
              <a:spcBef>
                <a:spcPts val="0"/>
              </a:spcBef>
              <a:buNone/>
            </a:pPr>
            <a:r>
              <a:rPr b="1" lang="en" sz="1000"/>
              <a:t>Who has access</a:t>
            </a:r>
            <a:r>
              <a:rPr lang="en" sz="1000"/>
              <a:t>: ??</a:t>
            </a:r>
          </a:p>
          <a:p>
            <a:pPr lvl="0" rtl="0">
              <a:lnSpc>
                <a:spcPct val="115000"/>
              </a:lnSpc>
              <a:spcBef>
                <a:spcPts val="0"/>
              </a:spcBef>
              <a:buNone/>
            </a:pPr>
            <a:r>
              <a:t/>
            </a:r>
            <a:endParaRPr sz="1000"/>
          </a:p>
          <a:p>
            <a:pPr lvl="0" rtl="0">
              <a:lnSpc>
                <a:spcPct val="115000"/>
              </a:lnSpc>
              <a:spcBef>
                <a:spcPts val="0"/>
              </a:spcBef>
              <a:buNone/>
            </a:pPr>
            <a:r>
              <a:t/>
            </a:r>
            <a:endParaRPr sz="1000"/>
          </a:p>
          <a:p>
            <a:pPr lvl="0" rtl="0" algn="ctr">
              <a:lnSpc>
                <a:spcPct val="115000"/>
              </a:lnSpc>
              <a:spcBef>
                <a:spcPts val="0"/>
              </a:spcBef>
              <a:buNone/>
            </a:pPr>
            <a:r>
              <a:rPr b="1" lang="en" sz="1000"/>
              <a:t>Electronics Engineering Center 122 SEC</a:t>
            </a:r>
          </a:p>
          <a:p>
            <a:pPr lvl="0" rtl="0">
              <a:lnSpc>
                <a:spcPct val="115000"/>
              </a:lnSpc>
              <a:spcBef>
                <a:spcPts val="0"/>
              </a:spcBef>
              <a:buNone/>
            </a:pPr>
            <a:r>
              <a:rPr b="1" lang="en" sz="1000"/>
              <a:t>Contact</a:t>
            </a:r>
            <a:r>
              <a:rPr lang="en" sz="1000"/>
              <a:t>: Paul Marxhausen (EE Shop Manager) </a:t>
            </a:r>
            <a:r>
              <a:rPr lang="en" sz="1000" u="sng">
                <a:solidFill>
                  <a:srgbClr val="1155CC"/>
                </a:solidFill>
                <a:hlinkClick r:id="rId4"/>
              </a:rPr>
              <a:t>pmarxhausen@unl.edu</a:t>
            </a:r>
          </a:p>
          <a:p>
            <a:pPr lvl="0" rtl="0">
              <a:lnSpc>
                <a:spcPct val="115000"/>
              </a:lnSpc>
              <a:spcBef>
                <a:spcPts val="0"/>
              </a:spcBef>
              <a:buNone/>
            </a:pPr>
            <a:r>
              <a:rPr b="1" lang="en" sz="1000"/>
              <a:t>Website</a:t>
            </a:r>
            <a:r>
              <a:rPr lang="en" sz="1000"/>
              <a:t>: </a:t>
            </a:r>
            <a:r>
              <a:rPr lang="en" sz="1000" u="sng">
                <a:solidFill>
                  <a:srgbClr val="FFD966"/>
                </a:solidFill>
                <a:hlinkClick r:id="rId5"/>
              </a:rPr>
              <a:t>http://eeshop.unl.edu/3d_printing.html</a:t>
            </a:r>
          </a:p>
          <a:p>
            <a:pPr lvl="0" rtl="0">
              <a:lnSpc>
                <a:spcPct val="115000"/>
              </a:lnSpc>
              <a:spcBef>
                <a:spcPts val="0"/>
              </a:spcBef>
              <a:buNone/>
            </a:pPr>
            <a:r>
              <a:rPr b="1" lang="en" sz="1000"/>
              <a:t>Equipment</a:t>
            </a:r>
            <a:r>
              <a:rPr lang="en" sz="1000"/>
              <a:t>: Ultimaker 2 (~$1999) </a:t>
            </a:r>
          </a:p>
          <a:p>
            <a:pPr lvl="0" rtl="0">
              <a:lnSpc>
                <a:spcPct val="115000"/>
              </a:lnSpc>
              <a:spcBef>
                <a:spcPts val="0"/>
              </a:spcBef>
              <a:buNone/>
            </a:pPr>
            <a:r>
              <a:rPr b="1" lang="en" sz="1000"/>
              <a:t>Type</a:t>
            </a:r>
            <a:r>
              <a:rPr lang="en" sz="1000"/>
              <a:t>: FDM</a:t>
            </a:r>
          </a:p>
          <a:p>
            <a:pPr lvl="0" rtl="0">
              <a:lnSpc>
                <a:spcPct val="115000"/>
              </a:lnSpc>
              <a:spcBef>
                <a:spcPts val="0"/>
              </a:spcBef>
              <a:buNone/>
            </a:pPr>
            <a:r>
              <a:rPr b="1" lang="en" sz="1000"/>
              <a:t>Build Size</a:t>
            </a:r>
            <a:r>
              <a:rPr lang="en" sz="1000"/>
              <a:t>: 8.7”x8.7”x8.7”</a:t>
            </a:r>
          </a:p>
          <a:p>
            <a:pPr lvl="0" rtl="0">
              <a:lnSpc>
                <a:spcPct val="115000"/>
              </a:lnSpc>
              <a:spcBef>
                <a:spcPts val="0"/>
              </a:spcBef>
              <a:buNone/>
            </a:pPr>
            <a:r>
              <a:rPr b="1" lang="en" sz="1000"/>
              <a:t>Resolution</a:t>
            </a:r>
            <a:r>
              <a:rPr lang="en" sz="1000"/>
              <a:t>: 0.02 mm</a:t>
            </a:r>
          </a:p>
          <a:p>
            <a:pPr lvl="0" rtl="0">
              <a:lnSpc>
                <a:spcPct val="115000"/>
              </a:lnSpc>
              <a:spcBef>
                <a:spcPts val="0"/>
              </a:spcBef>
              <a:buNone/>
            </a:pPr>
            <a:r>
              <a:rPr b="1" lang="en" sz="1000"/>
              <a:t>Materials available</a:t>
            </a:r>
            <a:r>
              <a:rPr lang="en" sz="1000"/>
              <a:t>: PLA, ABS, HIPS, T-Glass, Nylon</a:t>
            </a:r>
          </a:p>
          <a:p>
            <a:pPr lvl="0" rtl="0">
              <a:lnSpc>
                <a:spcPct val="115000"/>
              </a:lnSpc>
              <a:spcBef>
                <a:spcPts val="0"/>
              </a:spcBef>
              <a:buNone/>
            </a:pPr>
            <a:r>
              <a:rPr b="1" lang="en" sz="1000"/>
              <a:t>Cost</a:t>
            </a:r>
            <a:r>
              <a:rPr lang="en" sz="1000"/>
              <a:t>: $1/print + materials (approx. $0.05/gram)</a:t>
            </a:r>
          </a:p>
          <a:p>
            <a:pPr lvl="0" rtl="0">
              <a:lnSpc>
                <a:spcPct val="115000"/>
              </a:lnSpc>
              <a:spcBef>
                <a:spcPts val="0"/>
              </a:spcBef>
              <a:buNone/>
            </a:pPr>
            <a:r>
              <a:rPr b="1" lang="en" sz="1000"/>
              <a:t>Who has access: </a:t>
            </a:r>
            <a:r>
              <a:rPr lang="en" sz="1000"/>
              <a:t>Electronics Engineering students only</a:t>
            </a:r>
          </a:p>
          <a:p>
            <a:pPr lvl="0" rtl="0">
              <a:lnSpc>
                <a:spcPct val="115000"/>
              </a:lnSpc>
              <a:spcBef>
                <a:spcPts val="0"/>
              </a:spcBef>
              <a:buNone/>
            </a:pPr>
            <a:r>
              <a:rPr b="1" lang="en" sz="1000"/>
              <a:t>Comments</a:t>
            </a:r>
            <a:r>
              <a:rPr lang="en" sz="1000"/>
              <a:t>:  High demand</a:t>
            </a:r>
          </a:p>
          <a:p>
            <a:pPr lvl="0" rtl="0">
              <a:lnSpc>
                <a:spcPct val="115000"/>
              </a:lnSpc>
              <a:spcBef>
                <a:spcPts val="0"/>
              </a:spcBef>
              <a:buNone/>
            </a:pPr>
            <a:r>
              <a:t/>
            </a:r>
            <a:endParaRPr b="1" sz="800"/>
          </a:p>
          <a:p>
            <a:pPr lvl="0" rtl="0">
              <a:lnSpc>
                <a:spcPct val="115000"/>
              </a:lnSpc>
              <a:spcBef>
                <a:spcPts val="0"/>
              </a:spcBef>
              <a:buNone/>
            </a:pPr>
            <a:r>
              <a:t/>
            </a:r>
            <a:endParaRPr sz="800"/>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x="0" y="0"/>
          <a:ext cx="0" cy="0"/>
          <a:chOff x="0" y="0"/>
          <a:chExt cx="0" cy="0"/>
        </a:xfrm>
      </p:grpSpPr>
      <p:sp>
        <p:nvSpPr>
          <p:cNvPr id="261" name="Shape 261"/>
          <p:cNvSpPr txBox="1"/>
          <p:nvPr/>
        </p:nvSpPr>
        <p:spPr>
          <a:xfrm>
            <a:off x="78600" y="694143"/>
            <a:ext cx="8959500" cy="2933099"/>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b="1" lang="en" sz="1000"/>
              <a:t>Innovation Studio @ Innovation Campus</a:t>
            </a:r>
          </a:p>
          <a:p>
            <a:pPr lvl="0" rtl="0">
              <a:lnSpc>
                <a:spcPct val="115000"/>
              </a:lnSpc>
              <a:spcBef>
                <a:spcPts val="0"/>
              </a:spcBef>
              <a:buNone/>
            </a:pPr>
            <a:r>
              <a:rPr b="1" lang="en" sz="1000"/>
              <a:t>Contact: </a:t>
            </a:r>
            <a:r>
              <a:rPr lang="en" sz="1000"/>
              <a:t>Liana Owad</a:t>
            </a:r>
            <a:r>
              <a:rPr b="1" lang="en" sz="1000"/>
              <a:t>	</a:t>
            </a:r>
            <a:r>
              <a:rPr lang="en" sz="1000"/>
              <a:t>(NIS Coordinator) </a:t>
            </a:r>
            <a:r>
              <a:rPr lang="en" sz="1000" u="sng">
                <a:solidFill>
                  <a:srgbClr val="1155CC"/>
                </a:solidFill>
                <a:hlinkClick r:id="rId3"/>
              </a:rPr>
              <a:t>lowad2@unl.edu</a:t>
            </a:r>
          </a:p>
          <a:p>
            <a:pPr lvl="0" rtl="0">
              <a:lnSpc>
                <a:spcPct val="115000"/>
              </a:lnSpc>
              <a:spcBef>
                <a:spcPts val="0"/>
              </a:spcBef>
              <a:buNone/>
            </a:pPr>
            <a:r>
              <a:rPr b="1" lang="en" sz="1000"/>
              <a:t>Website</a:t>
            </a:r>
            <a:r>
              <a:rPr lang="en" sz="1000"/>
              <a:t>: </a:t>
            </a:r>
            <a:r>
              <a:rPr lang="en" sz="1000" u="sng">
                <a:solidFill>
                  <a:srgbClr val="FFD966"/>
                </a:solidFill>
                <a:hlinkClick r:id="rId4"/>
              </a:rPr>
              <a:t>http://innovationstudio.unl.edu/machines</a:t>
            </a:r>
          </a:p>
          <a:p>
            <a:pPr lvl="0" rtl="0">
              <a:lnSpc>
                <a:spcPct val="115000"/>
              </a:lnSpc>
              <a:spcBef>
                <a:spcPts val="0"/>
              </a:spcBef>
              <a:buNone/>
            </a:pPr>
            <a:r>
              <a:rPr b="1" lang="en" sz="1000"/>
              <a:t>Equipment</a:t>
            </a:r>
            <a:r>
              <a:rPr lang="en" sz="1000"/>
              <a:t>: 2x Ultimaker 2 (~$1999) </a:t>
            </a:r>
          </a:p>
          <a:p>
            <a:pPr lvl="0" rtl="0">
              <a:lnSpc>
                <a:spcPct val="115000"/>
              </a:lnSpc>
              <a:spcBef>
                <a:spcPts val="0"/>
              </a:spcBef>
              <a:buNone/>
            </a:pPr>
            <a:r>
              <a:rPr b="1" lang="en" sz="1000"/>
              <a:t>Type</a:t>
            </a:r>
            <a:r>
              <a:rPr lang="en" sz="1000"/>
              <a:t>: FDM</a:t>
            </a:r>
          </a:p>
          <a:p>
            <a:pPr lvl="0" rtl="0">
              <a:lnSpc>
                <a:spcPct val="115000"/>
              </a:lnSpc>
              <a:spcBef>
                <a:spcPts val="0"/>
              </a:spcBef>
              <a:buNone/>
            </a:pPr>
            <a:r>
              <a:rPr b="1" lang="en" sz="1000"/>
              <a:t>Build Size</a:t>
            </a:r>
            <a:r>
              <a:rPr lang="en" sz="1000"/>
              <a:t>: 16”x14”x16”</a:t>
            </a:r>
          </a:p>
          <a:p>
            <a:pPr lvl="0" rtl="0">
              <a:lnSpc>
                <a:spcPct val="115000"/>
              </a:lnSpc>
              <a:spcBef>
                <a:spcPts val="0"/>
              </a:spcBef>
              <a:buNone/>
            </a:pPr>
            <a:r>
              <a:rPr b="1" lang="en" sz="1000"/>
              <a:t>Resolution</a:t>
            </a:r>
            <a:r>
              <a:rPr lang="en" sz="1000"/>
              <a:t>: 0.02 mm</a:t>
            </a:r>
          </a:p>
          <a:p>
            <a:pPr lvl="0" rtl="0">
              <a:lnSpc>
                <a:spcPct val="115000"/>
              </a:lnSpc>
              <a:spcBef>
                <a:spcPts val="0"/>
              </a:spcBef>
              <a:buNone/>
            </a:pPr>
            <a:r>
              <a:rPr b="1" lang="en" sz="1000"/>
              <a:t>Materials available</a:t>
            </a:r>
            <a:r>
              <a:rPr lang="en" sz="1000"/>
              <a:t>: PLA ($40/roll)</a:t>
            </a:r>
          </a:p>
          <a:p>
            <a:pPr lvl="0" rtl="0">
              <a:lnSpc>
                <a:spcPct val="115000"/>
              </a:lnSpc>
              <a:spcBef>
                <a:spcPts val="0"/>
              </a:spcBef>
              <a:buNone/>
            </a:pPr>
            <a:r>
              <a:rPr b="1" lang="en" sz="1000"/>
              <a:t>Cost</a:t>
            </a:r>
            <a:r>
              <a:rPr lang="en" sz="1000"/>
              <a:t>: ??</a:t>
            </a:r>
          </a:p>
          <a:p>
            <a:pPr lvl="0" rtl="0">
              <a:lnSpc>
                <a:spcPct val="115000"/>
              </a:lnSpc>
              <a:spcBef>
                <a:spcPts val="0"/>
              </a:spcBef>
              <a:buNone/>
            </a:pPr>
            <a:r>
              <a:rPr b="1" lang="en" sz="1000"/>
              <a:t>Equipment</a:t>
            </a:r>
            <a:r>
              <a:rPr lang="en" sz="1000"/>
              <a:t>: Stratasys Mojo (~$7000)</a:t>
            </a:r>
          </a:p>
          <a:p>
            <a:pPr lvl="0" rtl="0">
              <a:lnSpc>
                <a:spcPct val="115000"/>
              </a:lnSpc>
              <a:spcBef>
                <a:spcPts val="0"/>
              </a:spcBef>
              <a:buNone/>
            </a:pPr>
            <a:r>
              <a:rPr b="1" lang="en" sz="1000"/>
              <a:t>Type</a:t>
            </a:r>
            <a:r>
              <a:rPr lang="en" sz="1000"/>
              <a:t>: FDM</a:t>
            </a:r>
          </a:p>
          <a:p>
            <a:pPr lvl="0" rtl="0">
              <a:lnSpc>
                <a:spcPct val="115000"/>
              </a:lnSpc>
              <a:spcBef>
                <a:spcPts val="0"/>
              </a:spcBef>
              <a:buNone/>
            </a:pPr>
            <a:r>
              <a:rPr b="1" lang="en" sz="1000"/>
              <a:t>Build Size</a:t>
            </a:r>
            <a:r>
              <a:rPr lang="en" sz="1000"/>
              <a:t>: 5”x5”x5”</a:t>
            </a:r>
          </a:p>
          <a:p>
            <a:pPr lvl="0" rtl="0">
              <a:lnSpc>
                <a:spcPct val="115000"/>
              </a:lnSpc>
              <a:spcBef>
                <a:spcPts val="0"/>
              </a:spcBef>
              <a:buNone/>
            </a:pPr>
            <a:r>
              <a:rPr b="1" lang="en" sz="1000"/>
              <a:t>Resolution</a:t>
            </a:r>
            <a:r>
              <a:rPr lang="en" sz="1000"/>
              <a:t>: 0.178 mm</a:t>
            </a:r>
          </a:p>
          <a:p>
            <a:pPr lvl="0" rtl="0">
              <a:lnSpc>
                <a:spcPct val="115000"/>
              </a:lnSpc>
              <a:spcBef>
                <a:spcPts val="0"/>
              </a:spcBef>
              <a:buNone/>
            </a:pPr>
            <a:r>
              <a:rPr b="1" lang="en" sz="1000"/>
              <a:t>Materials available</a:t>
            </a:r>
            <a:r>
              <a:rPr lang="en" sz="1000"/>
              <a:t>: ABSplus, SR-30 support material  ($400/cartridge)</a:t>
            </a:r>
          </a:p>
          <a:p>
            <a:pPr lvl="0" rtl="0">
              <a:lnSpc>
                <a:spcPct val="115000"/>
              </a:lnSpc>
              <a:spcBef>
                <a:spcPts val="0"/>
              </a:spcBef>
              <a:buNone/>
            </a:pPr>
            <a:r>
              <a:rPr b="1" lang="en" sz="1000"/>
              <a:t>Cost</a:t>
            </a:r>
            <a:r>
              <a:rPr lang="en" sz="1000"/>
              <a:t>: ??</a:t>
            </a:r>
          </a:p>
          <a:p>
            <a:pPr lvl="0" rtl="0">
              <a:lnSpc>
                <a:spcPct val="115000"/>
              </a:lnSpc>
              <a:spcBef>
                <a:spcPts val="0"/>
              </a:spcBef>
              <a:buNone/>
            </a:pPr>
            <a:r>
              <a:rPr b="1" lang="en" sz="1000"/>
              <a:t>Who has access: </a:t>
            </a:r>
            <a:r>
              <a:rPr lang="en" sz="1000"/>
              <a:t>UNL Maker Club,</a:t>
            </a:r>
            <a:r>
              <a:rPr b="1" lang="en" sz="1000"/>
              <a:t> </a:t>
            </a:r>
            <a:r>
              <a:rPr lang="en" sz="1000"/>
              <a:t>Members only ($60-140/semester UNL affiliates, $55/month community)</a:t>
            </a:r>
          </a:p>
          <a:p>
            <a:pPr lvl="0" rtl="0">
              <a:lnSpc>
                <a:spcPct val="115000"/>
              </a:lnSpc>
              <a:spcBef>
                <a:spcPts val="0"/>
              </a:spcBef>
              <a:buNone/>
            </a:pPr>
            <a:r>
              <a:t/>
            </a:r>
            <a:endParaRPr b="1" sz="900"/>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pic>
        <p:nvPicPr>
          <p:cNvPr id="118" name="Shape 118"/>
          <p:cNvPicPr preferRelativeResize="0"/>
          <p:nvPr/>
        </p:nvPicPr>
        <p:blipFill>
          <a:blip r:embed="rId3">
            <a:alphaModFix/>
          </a:blip>
          <a:stretch>
            <a:fillRect/>
          </a:stretch>
        </p:blipFill>
        <p:spPr>
          <a:xfrm>
            <a:off x="2987500" y="591450"/>
            <a:ext cx="5859650" cy="3977550"/>
          </a:xfrm>
          <a:prstGeom prst="rect">
            <a:avLst/>
          </a:prstGeom>
          <a:noFill/>
          <a:ln>
            <a:noFill/>
          </a:ln>
        </p:spPr>
      </p:pic>
      <p:sp>
        <p:nvSpPr>
          <p:cNvPr id="119" name="Shape 119"/>
          <p:cNvSpPr txBox="1"/>
          <p:nvPr>
            <p:ph type="title"/>
          </p:nvPr>
        </p:nvSpPr>
        <p:spPr>
          <a:xfrm>
            <a:off x="311700" y="555600"/>
            <a:ext cx="2807999" cy="755699"/>
          </a:xfrm>
          <a:prstGeom prst="rect">
            <a:avLst/>
          </a:prstGeom>
        </p:spPr>
        <p:txBody>
          <a:bodyPr anchorCtr="0" anchor="b" bIns="91425" lIns="91425" rIns="91425" tIns="91425">
            <a:noAutofit/>
          </a:bodyPr>
          <a:lstStyle/>
          <a:p>
            <a:pPr lvl="0">
              <a:spcBef>
                <a:spcPts val="0"/>
              </a:spcBef>
              <a:buNone/>
            </a:pPr>
            <a:r>
              <a:rPr lang="en" sz="3600"/>
              <a:t>So what is it?</a:t>
            </a:r>
          </a:p>
        </p:txBody>
      </p:sp>
      <p:sp>
        <p:nvSpPr>
          <p:cNvPr id="120" name="Shape 120"/>
          <p:cNvSpPr txBox="1"/>
          <p:nvPr>
            <p:ph idx="1" type="body"/>
          </p:nvPr>
        </p:nvSpPr>
        <p:spPr>
          <a:xfrm>
            <a:off x="128325" y="1311300"/>
            <a:ext cx="2807999" cy="3179400"/>
          </a:xfrm>
          <a:prstGeom prst="rect">
            <a:avLst/>
          </a:prstGeom>
        </p:spPr>
        <p:txBody>
          <a:bodyPr anchorCtr="0" anchor="t" bIns="91425" lIns="91425" rIns="91425" tIns="91425">
            <a:noAutofit/>
          </a:bodyPr>
          <a:lstStyle/>
          <a:p>
            <a:pPr indent="-317500" lvl="0" marL="457200" rtl="0">
              <a:spcBef>
                <a:spcPts val="0"/>
              </a:spcBef>
              <a:buSzPct val="100000"/>
            </a:pPr>
            <a:r>
              <a:rPr b="1" lang="en" sz="1400"/>
              <a:t>Additive manufacturing</a:t>
            </a:r>
            <a:r>
              <a:rPr lang="en" sz="1400"/>
              <a:t>: the process for making a three dimensional object from a digital file by adding successive layers of material</a:t>
            </a:r>
          </a:p>
          <a:p>
            <a:pPr lvl="0" rtl="0">
              <a:spcBef>
                <a:spcPts val="0"/>
              </a:spcBef>
              <a:buNone/>
            </a:pPr>
            <a:r>
              <a:t/>
            </a:r>
            <a:endParaRPr sz="1400"/>
          </a:p>
          <a:p>
            <a:pPr indent="-317500" lvl="0" marL="457200">
              <a:spcBef>
                <a:spcPts val="0"/>
              </a:spcBef>
              <a:buSzPct val="100000"/>
            </a:pPr>
            <a:r>
              <a:rPr lang="en" sz="1400"/>
              <a:t>3D Printing sounds better</a:t>
            </a:r>
          </a:p>
        </p:txBody>
      </p:sp>
      <p:sp>
        <p:nvSpPr>
          <p:cNvPr id="121" name="Shape 121"/>
          <p:cNvSpPr txBox="1"/>
          <p:nvPr/>
        </p:nvSpPr>
        <p:spPr>
          <a:xfrm>
            <a:off x="7804325" y="4898025"/>
            <a:ext cx="3189900" cy="321000"/>
          </a:xfrm>
          <a:prstGeom prst="rect">
            <a:avLst/>
          </a:prstGeom>
          <a:noFill/>
          <a:ln>
            <a:noFill/>
          </a:ln>
        </p:spPr>
        <p:txBody>
          <a:bodyPr anchorCtr="0" anchor="t" bIns="91425" lIns="91425" rIns="91425" tIns="91425">
            <a:noAutofit/>
          </a:bodyPr>
          <a:lstStyle/>
          <a:p>
            <a:pPr lvl="0">
              <a:spcBef>
                <a:spcPts val="0"/>
              </a:spcBef>
              <a:buNone/>
            </a:pPr>
            <a:r>
              <a:rPr lang="en" sz="600"/>
              <a:t>Source: reddit user Flux83</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294225" y="896175"/>
            <a:ext cx="2807999" cy="755699"/>
          </a:xfrm>
          <a:prstGeom prst="rect">
            <a:avLst/>
          </a:prstGeom>
        </p:spPr>
        <p:txBody>
          <a:bodyPr anchorCtr="0" anchor="b" bIns="91425" lIns="91425" rIns="91425" tIns="91425">
            <a:noAutofit/>
          </a:bodyPr>
          <a:lstStyle/>
          <a:p>
            <a:pPr lvl="0" rtl="0">
              <a:spcBef>
                <a:spcPts val="0"/>
              </a:spcBef>
              <a:buNone/>
            </a:pPr>
            <a:r>
              <a:rPr lang="en" sz="3600"/>
              <a:t>What’s it used for?</a:t>
            </a:r>
          </a:p>
        </p:txBody>
      </p:sp>
      <p:sp>
        <p:nvSpPr>
          <p:cNvPr id="127" name="Shape 127"/>
          <p:cNvSpPr txBox="1"/>
          <p:nvPr>
            <p:ph idx="1" type="body"/>
          </p:nvPr>
        </p:nvSpPr>
        <p:spPr>
          <a:xfrm>
            <a:off x="119575" y="1774125"/>
            <a:ext cx="2807999" cy="3179400"/>
          </a:xfrm>
          <a:prstGeom prst="rect">
            <a:avLst/>
          </a:prstGeom>
        </p:spPr>
        <p:txBody>
          <a:bodyPr anchorCtr="0" anchor="t" bIns="91425" lIns="91425" rIns="91425" tIns="91425">
            <a:noAutofit/>
          </a:bodyPr>
          <a:lstStyle/>
          <a:p>
            <a:pPr indent="-342900" lvl="0" marL="457200" rtl="0">
              <a:spcBef>
                <a:spcPts val="0"/>
              </a:spcBef>
              <a:buSzPct val="100000"/>
            </a:pPr>
            <a:r>
              <a:rPr lang="en" sz="1800"/>
              <a:t>Prototyping</a:t>
            </a:r>
          </a:p>
          <a:p>
            <a:pPr indent="-342900" lvl="0" marL="457200" rtl="0">
              <a:spcBef>
                <a:spcPts val="0"/>
              </a:spcBef>
              <a:buSzPct val="100000"/>
            </a:pPr>
            <a:r>
              <a:rPr lang="en" sz="1800"/>
              <a:t>Architecture</a:t>
            </a:r>
          </a:p>
          <a:p>
            <a:pPr indent="-342900" lvl="0" marL="457200" rtl="0">
              <a:spcBef>
                <a:spcPts val="0"/>
              </a:spcBef>
              <a:buSzPct val="100000"/>
            </a:pPr>
            <a:r>
              <a:rPr lang="en" sz="1800"/>
              <a:t>Medical Industry</a:t>
            </a:r>
          </a:p>
          <a:p>
            <a:pPr indent="-342900" lvl="0" marL="457200" rtl="0">
              <a:spcBef>
                <a:spcPts val="0"/>
              </a:spcBef>
              <a:buSzPct val="100000"/>
            </a:pPr>
            <a:r>
              <a:rPr lang="en" sz="1800"/>
              <a:t>Ceramics</a:t>
            </a:r>
          </a:p>
          <a:p>
            <a:pPr indent="-342900" lvl="0" marL="457200" rtl="0">
              <a:spcBef>
                <a:spcPts val="0"/>
              </a:spcBef>
              <a:buSzPct val="100000"/>
            </a:pPr>
            <a:r>
              <a:rPr lang="en" sz="1800"/>
              <a:t>Food</a:t>
            </a:r>
          </a:p>
          <a:p>
            <a:pPr indent="-342900" lvl="0" marL="457200" rtl="0">
              <a:spcBef>
                <a:spcPts val="0"/>
              </a:spcBef>
              <a:buSzPct val="100000"/>
            </a:pPr>
            <a:r>
              <a:rPr lang="en" sz="1800"/>
              <a:t>Aerospace Industry</a:t>
            </a:r>
          </a:p>
          <a:p>
            <a:pPr indent="-342900" lvl="0" marL="457200" rtl="0">
              <a:spcBef>
                <a:spcPts val="0"/>
              </a:spcBef>
              <a:buSzPct val="100000"/>
            </a:pPr>
            <a:r>
              <a:rPr lang="en" sz="1800"/>
              <a:t>Hobbyists</a:t>
            </a:r>
          </a:p>
          <a:p>
            <a:pPr indent="-342900" lvl="0" marL="457200" rtl="0">
              <a:spcBef>
                <a:spcPts val="0"/>
              </a:spcBef>
              <a:buSzPct val="100000"/>
            </a:pPr>
            <a:r>
              <a:rPr lang="en" sz="1800"/>
              <a:t>the list continues...</a:t>
            </a:r>
          </a:p>
        </p:txBody>
      </p:sp>
      <p:sp>
        <p:nvSpPr>
          <p:cNvPr id="128" name="Shape 128"/>
          <p:cNvSpPr txBox="1"/>
          <p:nvPr/>
        </p:nvSpPr>
        <p:spPr>
          <a:xfrm>
            <a:off x="6814250" y="4898025"/>
            <a:ext cx="2102700" cy="321000"/>
          </a:xfrm>
          <a:prstGeom prst="rect">
            <a:avLst/>
          </a:prstGeom>
          <a:noFill/>
          <a:ln>
            <a:noFill/>
          </a:ln>
        </p:spPr>
        <p:txBody>
          <a:bodyPr anchorCtr="0" anchor="t" bIns="91425" lIns="91425" rIns="91425" tIns="91425">
            <a:noAutofit/>
          </a:bodyPr>
          <a:lstStyle/>
          <a:p>
            <a:pPr lvl="0" rtl="0">
              <a:spcBef>
                <a:spcPts val="0"/>
              </a:spcBef>
              <a:buNone/>
            </a:pPr>
            <a:r>
              <a:rPr lang="en" sz="600"/>
              <a:t>Source: </a:t>
            </a:r>
            <a:r>
              <a:rPr lang="en" sz="600" u="sng">
                <a:solidFill>
                  <a:schemeClr val="hlink"/>
                </a:solidFill>
                <a:hlinkClick r:id="rId3"/>
              </a:rPr>
              <a:t>http://www.livescience.com/</a:t>
            </a:r>
            <a:r>
              <a:rPr lang="en" sz="600"/>
              <a:t> &amp; </a:t>
            </a:r>
            <a:r>
              <a:rPr lang="en" sz="600" u="sng">
                <a:solidFill>
                  <a:schemeClr val="hlink"/>
                </a:solidFill>
                <a:hlinkClick r:id="rId4"/>
              </a:rPr>
              <a:t>http://endgadget.com</a:t>
            </a:r>
          </a:p>
          <a:p>
            <a:pPr lvl="0" rtl="0">
              <a:spcBef>
                <a:spcPts val="0"/>
              </a:spcBef>
              <a:buNone/>
            </a:pPr>
            <a:r>
              <a:t/>
            </a:r>
            <a:endParaRPr sz="600"/>
          </a:p>
        </p:txBody>
      </p:sp>
      <p:pic>
        <p:nvPicPr>
          <p:cNvPr id="129" name="Shape 129"/>
          <p:cNvPicPr preferRelativeResize="0"/>
          <p:nvPr/>
        </p:nvPicPr>
        <p:blipFill>
          <a:blip r:embed="rId5">
            <a:alphaModFix/>
          </a:blip>
          <a:stretch>
            <a:fillRect/>
          </a:stretch>
        </p:blipFill>
        <p:spPr>
          <a:xfrm>
            <a:off x="5601025" y="183424"/>
            <a:ext cx="3478399" cy="3344599"/>
          </a:xfrm>
          <a:prstGeom prst="rect">
            <a:avLst/>
          </a:prstGeom>
          <a:noFill/>
          <a:ln>
            <a:noFill/>
          </a:ln>
        </p:spPr>
      </p:pic>
      <p:pic>
        <p:nvPicPr>
          <p:cNvPr id="130" name="Shape 130"/>
          <p:cNvPicPr preferRelativeResize="0"/>
          <p:nvPr/>
        </p:nvPicPr>
        <p:blipFill>
          <a:blip r:embed="rId6">
            <a:alphaModFix/>
          </a:blip>
          <a:stretch>
            <a:fillRect/>
          </a:stretch>
        </p:blipFill>
        <p:spPr>
          <a:xfrm>
            <a:off x="2760568" y="1381875"/>
            <a:ext cx="3361963" cy="33446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type="title"/>
          </p:nvPr>
        </p:nvSpPr>
        <p:spPr>
          <a:xfrm>
            <a:off x="294225" y="896175"/>
            <a:ext cx="2807999" cy="755699"/>
          </a:xfrm>
          <a:prstGeom prst="rect">
            <a:avLst/>
          </a:prstGeom>
        </p:spPr>
        <p:txBody>
          <a:bodyPr anchorCtr="0" anchor="b" bIns="91425" lIns="91425" rIns="91425" tIns="91425">
            <a:noAutofit/>
          </a:bodyPr>
          <a:lstStyle/>
          <a:p>
            <a:pPr lvl="0" rtl="0">
              <a:spcBef>
                <a:spcPts val="0"/>
              </a:spcBef>
              <a:buNone/>
            </a:pPr>
            <a:r>
              <a:rPr lang="en" sz="3600"/>
              <a:t>How does it work?</a:t>
            </a:r>
          </a:p>
        </p:txBody>
      </p:sp>
      <p:sp>
        <p:nvSpPr>
          <p:cNvPr id="136" name="Shape 136"/>
          <p:cNvSpPr txBox="1"/>
          <p:nvPr>
            <p:ph idx="1" type="body"/>
          </p:nvPr>
        </p:nvSpPr>
        <p:spPr>
          <a:xfrm>
            <a:off x="119575" y="1774125"/>
            <a:ext cx="2807999" cy="3179400"/>
          </a:xfrm>
          <a:prstGeom prst="rect">
            <a:avLst/>
          </a:prstGeom>
        </p:spPr>
        <p:txBody>
          <a:bodyPr anchorCtr="0" anchor="t" bIns="91425" lIns="91425" rIns="91425" tIns="91425">
            <a:noAutofit/>
          </a:bodyPr>
          <a:lstStyle/>
          <a:p>
            <a:pPr indent="-342900" lvl="0" marL="457200" rtl="0">
              <a:spcBef>
                <a:spcPts val="0"/>
              </a:spcBef>
              <a:buSzPct val="100000"/>
            </a:pPr>
            <a:r>
              <a:rPr lang="en" sz="1800"/>
              <a:t>Officially 7 categories</a:t>
            </a:r>
          </a:p>
          <a:p>
            <a:pPr indent="-342900" lvl="0" marL="457200" rtl="0">
              <a:spcBef>
                <a:spcPts val="0"/>
              </a:spcBef>
              <a:buSzPct val="100000"/>
            </a:pPr>
            <a:r>
              <a:rPr lang="en" sz="1800"/>
              <a:t>Selective Laser Sintering</a:t>
            </a:r>
          </a:p>
          <a:p>
            <a:pPr indent="-342900" lvl="0" marL="457200" rtl="0">
              <a:spcBef>
                <a:spcPts val="0"/>
              </a:spcBef>
              <a:buSzPct val="100000"/>
            </a:pPr>
            <a:r>
              <a:rPr lang="en" sz="1800"/>
              <a:t>Stereolithography</a:t>
            </a:r>
          </a:p>
          <a:p>
            <a:pPr indent="-342900" lvl="0" marL="457200" rtl="0">
              <a:spcBef>
                <a:spcPts val="0"/>
              </a:spcBef>
              <a:buSzPct val="100000"/>
            </a:pPr>
            <a:r>
              <a:rPr lang="en" sz="1800"/>
              <a:t>Fused Deposition Modelling</a:t>
            </a:r>
          </a:p>
        </p:txBody>
      </p:sp>
      <p:sp>
        <p:nvSpPr>
          <p:cNvPr id="137" name="Shape 137"/>
          <p:cNvSpPr txBox="1"/>
          <p:nvPr/>
        </p:nvSpPr>
        <p:spPr>
          <a:xfrm>
            <a:off x="6814250" y="4898025"/>
            <a:ext cx="2102700" cy="321000"/>
          </a:xfrm>
          <a:prstGeom prst="rect">
            <a:avLst/>
          </a:prstGeom>
          <a:noFill/>
          <a:ln>
            <a:noFill/>
          </a:ln>
        </p:spPr>
        <p:txBody>
          <a:bodyPr anchorCtr="0" anchor="t" bIns="91425" lIns="91425" rIns="91425" tIns="91425">
            <a:noAutofit/>
          </a:bodyPr>
          <a:lstStyle/>
          <a:p>
            <a:pPr lvl="0" rtl="0">
              <a:spcBef>
                <a:spcPts val="0"/>
              </a:spcBef>
              <a:buNone/>
            </a:pPr>
            <a:r>
              <a:rPr lang="en" sz="600"/>
              <a:t>Source: </a:t>
            </a:r>
            <a:r>
              <a:rPr lang="en" sz="600" u="sng">
                <a:solidFill>
                  <a:schemeClr val="hlink"/>
                </a:solidFill>
                <a:hlinkClick r:id="rId3"/>
              </a:rPr>
              <a:t>https://www.youtube.com/watch?v=uCy0NEbJf4s</a:t>
            </a:r>
          </a:p>
          <a:p>
            <a:pPr lvl="0" rtl="0">
              <a:spcBef>
                <a:spcPts val="0"/>
              </a:spcBef>
              <a:buNone/>
            </a:pPr>
            <a:r>
              <a:t/>
            </a:r>
            <a:endParaRPr sz="600"/>
          </a:p>
          <a:p>
            <a:pPr lvl="0" rtl="0">
              <a:spcBef>
                <a:spcPts val="0"/>
              </a:spcBef>
              <a:buNone/>
            </a:pPr>
            <a:r>
              <a:t/>
            </a:r>
            <a:endParaRPr sz="600"/>
          </a:p>
        </p:txBody>
      </p:sp>
      <p:pic>
        <p:nvPicPr>
          <p:cNvPr id="138" name="Shape 138"/>
          <p:cNvPicPr preferRelativeResize="0"/>
          <p:nvPr/>
        </p:nvPicPr>
        <p:blipFill>
          <a:blip r:embed="rId4">
            <a:alphaModFix/>
          </a:blip>
          <a:stretch>
            <a:fillRect/>
          </a:stretch>
        </p:blipFill>
        <p:spPr>
          <a:xfrm>
            <a:off x="2861325" y="1030425"/>
            <a:ext cx="6116749" cy="336204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1892275" y="0"/>
            <a:ext cx="5731200" cy="962099"/>
          </a:xfrm>
          <a:prstGeom prst="rect">
            <a:avLst/>
          </a:prstGeom>
        </p:spPr>
        <p:txBody>
          <a:bodyPr anchorCtr="0" anchor="b" bIns="91425" lIns="91425" rIns="91425" tIns="91425">
            <a:noAutofit/>
          </a:bodyPr>
          <a:lstStyle/>
          <a:p>
            <a:pPr lvl="0" rtl="0">
              <a:spcBef>
                <a:spcPts val="0"/>
              </a:spcBef>
              <a:buNone/>
            </a:pPr>
            <a:r>
              <a:rPr lang="en" sz="3600"/>
              <a:t>Selective Laser Sintering (SLS)</a:t>
            </a:r>
          </a:p>
        </p:txBody>
      </p:sp>
      <p:pic>
        <p:nvPicPr>
          <p:cNvPr id="144" name="Shape 144"/>
          <p:cNvPicPr preferRelativeResize="0"/>
          <p:nvPr/>
        </p:nvPicPr>
        <p:blipFill>
          <a:blip r:embed="rId3">
            <a:alphaModFix/>
          </a:blip>
          <a:stretch>
            <a:fillRect/>
          </a:stretch>
        </p:blipFill>
        <p:spPr>
          <a:xfrm>
            <a:off x="570024" y="2735325"/>
            <a:ext cx="4125051" cy="2139450"/>
          </a:xfrm>
          <a:prstGeom prst="rect">
            <a:avLst/>
          </a:prstGeom>
          <a:noFill/>
          <a:ln>
            <a:noFill/>
          </a:ln>
        </p:spPr>
      </p:pic>
      <p:sp>
        <p:nvSpPr>
          <p:cNvPr id="145" name="Shape 145"/>
          <p:cNvSpPr txBox="1"/>
          <p:nvPr/>
        </p:nvSpPr>
        <p:spPr>
          <a:xfrm>
            <a:off x="3304925" y="4813650"/>
            <a:ext cx="1615500" cy="321000"/>
          </a:xfrm>
          <a:prstGeom prst="rect">
            <a:avLst/>
          </a:prstGeom>
          <a:noFill/>
          <a:ln>
            <a:noFill/>
          </a:ln>
        </p:spPr>
        <p:txBody>
          <a:bodyPr anchorCtr="0" anchor="t" bIns="91425" lIns="91425" rIns="91425" tIns="91425">
            <a:noAutofit/>
          </a:bodyPr>
          <a:lstStyle/>
          <a:p>
            <a:pPr lvl="0" rtl="0">
              <a:spcBef>
                <a:spcPts val="0"/>
              </a:spcBef>
              <a:buNone/>
            </a:pPr>
            <a:r>
              <a:rPr lang="en" sz="600"/>
              <a:t>Source: </a:t>
            </a:r>
            <a:r>
              <a:rPr lang="en" sz="600" u="sng">
                <a:solidFill>
                  <a:schemeClr val="hlink"/>
                </a:solidFill>
                <a:hlinkClick r:id="rId4"/>
              </a:rPr>
              <a:t>https://www.stratasysdirect.com/</a:t>
            </a:r>
          </a:p>
          <a:p>
            <a:pPr lvl="0" rtl="0">
              <a:spcBef>
                <a:spcPts val="0"/>
              </a:spcBef>
              <a:buNone/>
            </a:pPr>
            <a:r>
              <a:t/>
            </a:r>
            <a:endParaRPr sz="600"/>
          </a:p>
          <a:p>
            <a:pPr lvl="0" rtl="0">
              <a:spcBef>
                <a:spcPts val="0"/>
              </a:spcBef>
              <a:buNone/>
            </a:pPr>
            <a:r>
              <a:t/>
            </a:r>
            <a:endParaRPr sz="600"/>
          </a:p>
        </p:txBody>
      </p:sp>
      <p:pic>
        <p:nvPicPr>
          <p:cNvPr id="146" name="Shape 146"/>
          <p:cNvPicPr preferRelativeResize="0"/>
          <p:nvPr/>
        </p:nvPicPr>
        <p:blipFill>
          <a:blip r:embed="rId5">
            <a:alphaModFix/>
          </a:blip>
          <a:stretch>
            <a:fillRect/>
          </a:stretch>
        </p:blipFill>
        <p:spPr>
          <a:xfrm>
            <a:off x="5096025" y="1220175"/>
            <a:ext cx="3807399" cy="2855549"/>
          </a:xfrm>
          <a:prstGeom prst="rect">
            <a:avLst/>
          </a:prstGeom>
          <a:noFill/>
          <a:ln>
            <a:noFill/>
          </a:ln>
        </p:spPr>
      </p:pic>
      <p:sp>
        <p:nvSpPr>
          <p:cNvPr id="147" name="Shape 147"/>
          <p:cNvSpPr txBox="1"/>
          <p:nvPr/>
        </p:nvSpPr>
        <p:spPr>
          <a:xfrm>
            <a:off x="279425" y="962100"/>
            <a:ext cx="4951500" cy="1275000"/>
          </a:xfrm>
          <a:prstGeom prst="rect">
            <a:avLst/>
          </a:prstGeom>
          <a:noFill/>
          <a:ln>
            <a:noFill/>
          </a:ln>
        </p:spPr>
        <p:txBody>
          <a:bodyPr anchorCtr="0" anchor="t" bIns="91425" lIns="91425" rIns="91425" tIns="91425">
            <a:noAutofit/>
          </a:bodyPr>
          <a:lstStyle/>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Lasers are used to cure a </a:t>
            </a:r>
            <a:r>
              <a:rPr lang="en" sz="1800" u="sng">
                <a:solidFill>
                  <a:schemeClr val="accent3"/>
                </a:solidFill>
                <a:latin typeface="Average"/>
                <a:ea typeface="Average"/>
                <a:cs typeface="Average"/>
                <a:sym typeface="Average"/>
              </a:rPr>
              <a:t>powdered</a:t>
            </a:r>
            <a:r>
              <a:rPr lang="en" sz="1800">
                <a:solidFill>
                  <a:schemeClr val="accent3"/>
                </a:solidFill>
                <a:latin typeface="Average"/>
                <a:ea typeface="Average"/>
                <a:cs typeface="Average"/>
                <a:sym typeface="Average"/>
              </a:rPr>
              <a:t> material</a:t>
            </a:r>
          </a:p>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No support structure needed</a:t>
            </a:r>
          </a:p>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Slow process &amp; expensive</a:t>
            </a:r>
          </a:p>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Used primarily by manufacturers</a:t>
            </a:r>
          </a:p>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Variety of materials: nylon, ceramics, glass, aluminum, steel</a:t>
            </a:r>
          </a:p>
          <a:p>
            <a:pPr lvl="0" rtl="0">
              <a:spcBef>
                <a:spcPts val="0"/>
              </a:spcBef>
              <a:buNone/>
            </a:pPr>
            <a:r>
              <a:t/>
            </a:r>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sp>
        <p:nvSpPr>
          <p:cNvPr id="152" name="Shape 152"/>
          <p:cNvSpPr txBox="1"/>
          <p:nvPr>
            <p:ph type="title"/>
          </p:nvPr>
        </p:nvSpPr>
        <p:spPr>
          <a:xfrm>
            <a:off x="1892275" y="0"/>
            <a:ext cx="5731200" cy="962099"/>
          </a:xfrm>
          <a:prstGeom prst="rect">
            <a:avLst/>
          </a:prstGeom>
        </p:spPr>
        <p:txBody>
          <a:bodyPr anchorCtr="0" anchor="b" bIns="91425" lIns="91425" rIns="91425" tIns="91425">
            <a:noAutofit/>
          </a:bodyPr>
          <a:lstStyle/>
          <a:p>
            <a:pPr lvl="0" rtl="0">
              <a:spcBef>
                <a:spcPts val="0"/>
              </a:spcBef>
              <a:buNone/>
            </a:pPr>
            <a:r>
              <a:rPr lang="en" sz="3600"/>
              <a:t>Stereolithography (SLA)</a:t>
            </a:r>
          </a:p>
        </p:txBody>
      </p:sp>
      <p:sp>
        <p:nvSpPr>
          <p:cNvPr id="153" name="Shape 153"/>
          <p:cNvSpPr txBox="1"/>
          <p:nvPr/>
        </p:nvSpPr>
        <p:spPr>
          <a:xfrm>
            <a:off x="6858525" y="4440100"/>
            <a:ext cx="2030700" cy="321000"/>
          </a:xfrm>
          <a:prstGeom prst="rect">
            <a:avLst/>
          </a:prstGeom>
          <a:noFill/>
          <a:ln>
            <a:noFill/>
          </a:ln>
        </p:spPr>
        <p:txBody>
          <a:bodyPr anchorCtr="0" anchor="t" bIns="91425" lIns="91425" rIns="91425" tIns="91425">
            <a:noAutofit/>
          </a:bodyPr>
          <a:lstStyle/>
          <a:p>
            <a:pPr lvl="0" rtl="0">
              <a:spcBef>
                <a:spcPts val="0"/>
              </a:spcBef>
              <a:buNone/>
            </a:pPr>
            <a:r>
              <a:rPr lang="en" sz="600"/>
              <a:t>Source: </a:t>
            </a:r>
            <a:r>
              <a:rPr lang="en" sz="600" u="sng">
                <a:solidFill>
                  <a:schemeClr val="hlink"/>
                </a:solidFill>
                <a:hlinkClick r:id="rId3"/>
              </a:rPr>
              <a:t>http://www.andinc.co/what-is-stereolithography/</a:t>
            </a:r>
          </a:p>
          <a:p>
            <a:pPr lvl="0" rtl="0">
              <a:spcBef>
                <a:spcPts val="0"/>
              </a:spcBef>
              <a:buNone/>
            </a:pPr>
            <a:r>
              <a:t/>
            </a:r>
            <a:endParaRPr sz="600"/>
          </a:p>
          <a:p>
            <a:pPr lvl="0" rtl="0">
              <a:spcBef>
                <a:spcPts val="0"/>
              </a:spcBef>
              <a:buNone/>
            </a:pPr>
            <a:r>
              <a:t/>
            </a:r>
            <a:endParaRPr sz="600"/>
          </a:p>
          <a:p>
            <a:pPr lvl="0" rtl="0">
              <a:spcBef>
                <a:spcPts val="0"/>
              </a:spcBef>
              <a:buNone/>
            </a:pPr>
            <a:r>
              <a:t/>
            </a:r>
            <a:endParaRPr sz="600"/>
          </a:p>
        </p:txBody>
      </p:sp>
      <p:sp>
        <p:nvSpPr>
          <p:cNvPr id="154" name="Shape 154"/>
          <p:cNvSpPr txBox="1"/>
          <p:nvPr/>
        </p:nvSpPr>
        <p:spPr>
          <a:xfrm>
            <a:off x="258425" y="1065350"/>
            <a:ext cx="4343400" cy="1275000"/>
          </a:xfrm>
          <a:prstGeom prst="rect">
            <a:avLst/>
          </a:prstGeom>
          <a:noFill/>
          <a:ln>
            <a:noFill/>
          </a:ln>
        </p:spPr>
        <p:txBody>
          <a:bodyPr anchorCtr="0" anchor="t" bIns="91425" lIns="91425" rIns="91425" tIns="91425">
            <a:noAutofit/>
          </a:bodyPr>
          <a:lstStyle/>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Been around since early 80’s</a:t>
            </a:r>
          </a:p>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Useful for small objects and details </a:t>
            </a:r>
          </a:p>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Uses a light source to cure </a:t>
            </a:r>
            <a:r>
              <a:rPr lang="en" sz="1800" u="sng">
                <a:solidFill>
                  <a:schemeClr val="accent3"/>
                </a:solidFill>
                <a:latin typeface="Average"/>
                <a:ea typeface="Average"/>
                <a:cs typeface="Average"/>
                <a:sym typeface="Average"/>
              </a:rPr>
              <a:t>liquid</a:t>
            </a:r>
            <a:r>
              <a:rPr lang="en" sz="1800">
                <a:solidFill>
                  <a:schemeClr val="accent3"/>
                </a:solidFill>
                <a:latin typeface="Average"/>
                <a:ea typeface="Average"/>
                <a:cs typeface="Average"/>
                <a:sym typeface="Average"/>
              </a:rPr>
              <a:t> resin</a:t>
            </a:r>
          </a:p>
          <a:p>
            <a:pPr lvl="0" rtl="0">
              <a:spcBef>
                <a:spcPts val="0"/>
              </a:spcBef>
              <a:buNone/>
            </a:pPr>
            <a:r>
              <a:t/>
            </a:r>
            <a:endParaRPr/>
          </a:p>
        </p:txBody>
      </p:sp>
      <p:pic>
        <p:nvPicPr>
          <p:cNvPr id="155" name="Shape 155"/>
          <p:cNvPicPr preferRelativeResize="0"/>
          <p:nvPr/>
        </p:nvPicPr>
        <p:blipFill>
          <a:blip r:embed="rId4">
            <a:alphaModFix/>
          </a:blip>
          <a:stretch>
            <a:fillRect/>
          </a:stretch>
        </p:blipFill>
        <p:spPr>
          <a:xfrm>
            <a:off x="4914925" y="1160600"/>
            <a:ext cx="3974300" cy="3279499"/>
          </a:xfrm>
          <a:prstGeom prst="rect">
            <a:avLst/>
          </a:prstGeom>
          <a:noFill/>
          <a:ln>
            <a:noFill/>
          </a:ln>
        </p:spPr>
      </p:pic>
      <p:sp>
        <p:nvSpPr>
          <p:cNvPr id="156" name="Shape 156"/>
          <p:cNvSpPr txBox="1"/>
          <p:nvPr/>
        </p:nvSpPr>
        <p:spPr>
          <a:xfrm>
            <a:off x="3516875" y="4677500"/>
            <a:ext cx="2121299" cy="321000"/>
          </a:xfrm>
          <a:prstGeom prst="rect">
            <a:avLst/>
          </a:prstGeom>
          <a:noFill/>
          <a:ln>
            <a:noFill/>
          </a:ln>
        </p:spPr>
        <p:txBody>
          <a:bodyPr anchorCtr="0" anchor="t" bIns="91425" lIns="91425" rIns="91425" tIns="91425">
            <a:noAutofit/>
          </a:bodyPr>
          <a:lstStyle/>
          <a:p>
            <a:pPr lvl="0" rtl="0">
              <a:spcBef>
                <a:spcPts val="0"/>
              </a:spcBef>
              <a:buNone/>
            </a:pPr>
            <a:r>
              <a:rPr lang="en" sz="600"/>
              <a:t>Source: </a:t>
            </a:r>
            <a:r>
              <a:rPr lang="en" sz="600" u="sng">
                <a:solidFill>
                  <a:schemeClr val="hlink"/>
                </a:solidFill>
                <a:hlinkClick r:id="rId5"/>
              </a:rPr>
              <a:t>http://carbon3d.com</a:t>
            </a:r>
          </a:p>
          <a:p>
            <a:pPr lvl="0" rtl="0">
              <a:spcBef>
                <a:spcPts val="0"/>
              </a:spcBef>
              <a:buNone/>
            </a:pPr>
            <a:r>
              <a:t/>
            </a:r>
            <a:endParaRPr sz="600"/>
          </a:p>
          <a:p>
            <a:pPr lvl="0" rtl="0">
              <a:spcBef>
                <a:spcPts val="0"/>
              </a:spcBef>
              <a:buNone/>
            </a:pPr>
            <a:r>
              <a:t/>
            </a:r>
            <a:endParaRPr sz="600" u="sng">
              <a:solidFill>
                <a:schemeClr val="hlink"/>
              </a:solidFill>
            </a:endParaRPr>
          </a:p>
          <a:p>
            <a:pPr lvl="0" rtl="0">
              <a:spcBef>
                <a:spcPts val="0"/>
              </a:spcBef>
              <a:buNone/>
            </a:pPr>
            <a:r>
              <a:t/>
            </a:r>
            <a:endParaRPr sz="600"/>
          </a:p>
        </p:txBody>
      </p:sp>
      <p:pic>
        <p:nvPicPr>
          <p:cNvPr id="157" name="Shape 157"/>
          <p:cNvPicPr preferRelativeResize="0"/>
          <p:nvPr/>
        </p:nvPicPr>
        <p:blipFill>
          <a:blip r:embed="rId6">
            <a:alphaModFix/>
          </a:blip>
          <a:stretch>
            <a:fillRect/>
          </a:stretch>
        </p:blipFill>
        <p:spPr>
          <a:xfrm>
            <a:off x="237900" y="2218100"/>
            <a:ext cx="4384449" cy="24594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1257500" y="0"/>
            <a:ext cx="6959999" cy="962099"/>
          </a:xfrm>
          <a:prstGeom prst="rect">
            <a:avLst/>
          </a:prstGeom>
        </p:spPr>
        <p:txBody>
          <a:bodyPr anchorCtr="0" anchor="b" bIns="91425" lIns="91425" rIns="91425" tIns="91425">
            <a:noAutofit/>
          </a:bodyPr>
          <a:lstStyle/>
          <a:p>
            <a:pPr lvl="0" rtl="0">
              <a:spcBef>
                <a:spcPts val="0"/>
              </a:spcBef>
              <a:buNone/>
            </a:pPr>
            <a:r>
              <a:rPr lang="en" sz="3600"/>
              <a:t>Fused Deposition Modelling (FDM/FFF)</a:t>
            </a:r>
          </a:p>
        </p:txBody>
      </p:sp>
      <p:sp>
        <p:nvSpPr>
          <p:cNvPr id="163" name="Shape 163"/>
          <p:cNvSpPr txBox="1"/>
          <p:nvPr/>
        </p:nvSpPr>
        <p:spPr>
          <a:xfrm>
            <a:off x="6510050" y="3998400"/>
            <a:ext cx="2030700" cy="321000"/>
          </a:xfrm>
          <a:prstGeom prst="rect">
            <a:avLst/>
          </a:prstGeom>
          <a:noFill/>
          <a:ln>
            <a:noFill/>
          </a:ln>
        </p:spPr>
        <p:txBody>
          <a:bodyPr anchorCtr="0" anchor="t" bIns="91425" lIns="91425" rIns="91425" tIns="91425">
            <a:noAutofit/>
          </a:bodyPr>
          <a:lstStyle/>
          <a:p>
            <a:pPr lvl="0" rtl="0">
              <a:spcBef>
                <a:spcPts val="0"/>
              </a:spcBef>
              <a:buNone/>
            </a:pPr>
            <a:r>
              <a:rPr lang="en" sz="600"/>
              <a:t>Source: </a:t>
            </a:r>
            <a:r>
              <a:rPr lang="en" sz="600" u="sng">
                <a:solidFill>
                  <a:schemeClr val="hlink"/>
                </a:solidFill>
                <a:hlinkClick r:id="rId3"/>
              </a:rPr>
              <a:t>http://www.andinc.co/what-is-stereolithography/</a:t>
            </a:r>
          </a:p>
          <a:p>
            <a:pPr lvl="0" rtl="0">
              <a:spcBef>
                <a:spcPts val="0"/>
              </a:spcBef>
              <a:buNone/>
            </a:pPr>
            <a:r>
              <a:t/>
            </a:r>
            <a:endParaRPr sz="600"/>
          </a:p>
          <a:p>
            <a:pPr lvl="0" rtl="0">
              <a:spcBef>
                <a:spcPts val="0"/>
              </a:spcBef>
              <a:buNone/>
            </a:pPr>
            <a:r>
              <a:t/>
            </a:r>
            <a:endParaRPr sz="600"/>
          </a:p>
          <a:p>
            <a:pPr lvl="0" rtl="0">
              <a:spcBef>
                <a:spcPts val="0"/>
              </a:spcBef>
              <a:buNone/>
            </a:pPr>
            <a:r>
              <a:t/>
            </a:r>
            <a:endParaRPr sz="600"/>
          </a:p>
        </p:txBody>
      </p:sp>
      <p:sp>
        <p:nvSpPr>
          <p:cNvPr id="164" name="Shape 164"/>
          <p:cNvSpPr txBox="1"/>
          <p:nvPr/>
        </p:nvSpPr>
        <p:spPr>
          <a:xfrm>
            <a:off x="380675" y="962100"/>
            <a:ext cx="4343400" cy="1493399"/>
          </a:xfrm>
          <a:prstGeom prst="rect">
            <a:avLst/>
          </a:prstGeom>
          <a:noFill/>
          <a:ln>
            <a:noFill/>
          </a:ln>
        </p:spPr>
        <p:txBody>
          <a:bodyPr anchorCtr="0" anchor="t" bIns="91425" lIns="91425" rIns="91425" tIns="91425">
            <a:noAutofit/>
          </a:bodyPr>
          <a:lstStyle/>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Can use high performance and engineering grade thermoplastics</a:t>
            </a:r>
          </a:p>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Builds an object layer by layer by heating and extruding thermoplastic </a:t>
            </a:r>
            <a:r>
              <a:rPr lang="en" sz="1800" u="sng">
                <a:solidFill>
                  <a:schemeClr val="accent3"/>
                </a:solidFill>
                <a:latin typeface="Average"/>
                <a:ea typeface="Average"/>
                <a:cs typeface="Average"/>
                <a:sym typeface="Average"/>
              </a:rPr>
              <a:t>filament</a:t>
            </a:r>
            <a:r>
              <a:rPr lang="en" sz="1800">
                <a:solidFill>
                  <a:schemeClr val="accent3"/>
                </a:solidFill>
                <a:latin typeface="Average"/>
                <a:ea typeface="Average"/>
                <a:cs typeface="Average"/>
                <a:sym typeface="Average"/>
              </a:rPr>
              <a:t> </a:t>
            </a:r>
          </a:p>
          <a:p>
            <a:pPr indent="-342900" lvl="0" marL="457200" rtl="0">
              <a:spcBef>
                <a:spcPts val="0"/>
              </a:spcBef>
              <a:buClr>
                <a:schemeClr val="accent3"/>
              </a:buClr>
              <a:buSzPct val="100000"/>
              <a:buFont typeface="Average"/>
              <a:buChar char="●"/>
            </a:pPr>
            <a:r>
              <a:rPr lang="en" sz="1800">
                <a:solidFill>
                  <a:schemeClr val="accent3"/>
                </a:solidFill>
                <a:latin typeface="Average"/>
                <a:ea typeface="Average"/>
                <a:cs typeface="Average"/>
                <a:sym typeface="Average"/>
              </a:rPr>
              <a:t>Majority of hobbyist &amp; local printers</a:t>
            </a:r>
          </a:p>
          <a:p>
            <a:pPr lvl="0" rtl="0">
              <a:spcBef>
                <a:spcPts val="0"/>
              </a:spcBef>
              <a:buNone/>
            </a:pPr>
            <a:r>
              <a:t/>
            </a:r>
            <a:endParaRPr/>
          </a:p>
        </p:txBody>
      </p:sp>
      <p:sp>
        <p:nvSpPr>
          <p:cNvPr id="165" name="Shape 165"/>
          <p:cNvSpPr txBox="1"/>
          <p:nvPr/>
        </p:nvSpPr>
        <p:spPr>
          <a:xfrm>
            <a:off x="3212075" y="4906100"/>
            <a:ext cx="2121299" cy="321000"/>
          </a:xfrm>
          <a:prstGeom prst="rect">
            <a:avLst/>
          </a:prstGeom>
          <a:noFill/>
          <a:ln>
            <a:noFill/>
          </a:ln>
        </p:spPr>
        <p:txBody>
          <a:bodyPr anchorCtr="0" anchor="t" bIns="91425" lIns="91425" rIns="91425" tIns="91425">
            <a:noAutofit/>
          </a:bodyPr>
          <a:lstStyle/>
          <a:p>
            <a:pPr lvl="0" rtl="0">
              <a:spcBef>
                <a:spcPts val="0"/>
              </a:spcBef>
              <a:buNone/>
            </a:pPr>
            <a:r>
              <a:rPr lang="en" sz="600"/>
              <a:t>Source: </a:t>
            </a:r>
            <a:r>
              <a:rPr lang="en" sz="600" u="sng">
                <a:solidFill>
                  <a:schemeClr val="hlink"/>
                </a:solidFill>
                <a:hlinkClick r:id="rId4"/>
              </a:rPr>
              <a:t>http://3dprinttheworld.com</a:t>
            </a:r>
          </a:p>
          <a:p>
            <a:pPr lvl="0" rtl="0">
              <a:spcBef>
                <a:spcPts val="0"/>
              </a:spcBef>
              <a:buNone/>
            </a:pPr>
            <a:r>
              <a:t/>
            </a:r>
            <a:endParaRPr sz="600"/>
          </a:p>
          <a:p>
            <a:pPr lvl="0" rtl="0">
              <a:spcBef>
                <a:spcPts val="0"/>
              </a:spcBef>
              <a:buNone/>
            </a:pPr>
            <a:r>
              <a:t/>
            </a:r>
            <a:endParaRPr sz="600"/>
          </a:p>
          <a:p>
            <a:pPr lvl="0" rtl="0">
              <a:spcBef>
                <a:spcPts val="0"/>
              </a:spcBef>
              <a:buNone/>
            </a:pPr>
            <a:r>
              <a:t/>
            </a:r>
            <a:endParaRPr sz="600" u="sng">
              <a:solidFill>
                <a:schemeClr val="hlink"/>
              </a:solidFill>
            </a:endParaRPr>
          </a:p>
          <a:p>
            <a:pPr lvl="0" rtl="0">
              <a:spcBef>
                <a:spcPts val="0"/>
              </a:spcBef>
              <a:buNone/>
            </a:pPr>
            <a:r>
              <a:t/>
            </a:r>
            <a:endParaRPr sz="600"/>
          </a:p>
        </p:txBody>
      </p:sp>
      <p:pic>
        <p:nvPicPr>
          <p:cNvPr id="166" name="Shape 166"/>
          <p:cNvPicPr preferRelativeResize="0"/>
          <p:nvPr/>
        </p:nvPicPr>
        <p:blipFill>
          <a:blip r:embed="rId5">
            <a:alphaModFix/>
          </a:blip>
          <a:stretch>
            <a:fillRect/>
          </a:stretch>
        </p:blipFill>
        <p:spPr>
          <a:xfrm>
            <a:off x="5333375" y="1074100"/>
            <a:ext cx="3258250" cy="2924300"/>
          </a:xfrm>
          <a:prstGeom prst="rect">
            <a:avLst/>
          </a:prstGeom>
          <a:noFill/>
          <a:ln>
            <a:noFill/>
          </a:ln>
        </p:spPr>
      </p:pic>
      <p:pic>
        <p:nvPicPr>
          <p:cNvPr id="167" name="Shape 167"/>
          <p:cNvPicPr preferRelativeResize="0"/>
          <p:nvPr/>
        </p:nvPicPr>
        <p:blipFill>
          <a:blip r:embed="rId6">
            <a:alphaModFix/>
          </a:blip>
          <a:stretch>
            <a:fillRect/>
          </a:stretch>
        </p:blipFill>
        <p:spPr>
          <a:xfrm>
            <a:off x="608875" y="2793278"/>
            <a:ext cx="3886999" cy="2184493"/>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x="0" y="0"/>
          <a:ext cx="0" cy="0"/>
          <a:chOff x="0" y="0"/>
          <a:chExt cx="0" cy="0"/>
        </a:xfrm>
      </p:grpSpPr>
      <p:sp>
        <p:nvSpPr>
          <p:cNvPr id="172" name="Shape 172"/>
          <p:cNvSpPr txBox="1"/>
          <p:nvPr>
            <p:ph type="title"/>
          </p:nvPr>
        </p:nvSpPr>
        <p:spPr>
          <a:xfrm>
            <a:off x="2505450" y="311100"/>
            <a:ext cx="4133099" cy="755699"/>
          </a:xfrm>
          <a:prstGeom prst="rect">
            <a:avLst/>
          </a:prstGeom>
        </p:spPr>
        <p:txBody>
          <a:bodyPr anchorCtr="0" anchor="b" bIns="91425" lIns="91425" rIns="91425" tIns="91425">
            <a:noAutofit/>
          </a:bodyPr>
          <a:lstStyle/>
          <a:p>
            <a:pPr lvl="0">
              <a:spcBef>
                <a:spcPts val="0"/>
              </a:spcBef>
              <a:buNone/>
            </a:pPr>
            <a:r>
              <a:rPr lang="en" sz="3600"/>
              <a:t>What does UNL offer?</a:t>
            </a:r>
          </a:p>
        </p:txBody>
      </p:sp>
      <p:sp>
        <p:nvSpPr>
          <p:cNvPr id="173" name="Shape 173"/>
          <p:cNvSpPr txBox="1"/>
          <p:nvPr>
            <p:ph idx="1" type="body"/>
          </p:nvPr>
        </p:nvSpPr>
        <p:spPr>
          <a:xfrm>
            <a:off x="168725" y="1106475"/>
            <a:ext cx="2311800" cy="3179400"/>
          </a:xfrm>
          <a:prstGeom prst="rect">
            <a:avLst/>
          </a:prstGeom>
        </p:spPr>
        <p:txBody>
          <a:bodyPr anchorCtr="0" anchor="t" bIns="91425" lIns="91425" rIns="91425" tIns="91425">
            <a:noAutofit/>
          </a:bodyPr>
          <a:lstStyle/>
          <a:p>
            <a:pPr lvl="0" rtl="0">
              <a:spcBef>
                <a:spcPts val="0"/>
              </a:spcBef>
              <a:buNone/>
            </a:pPr>
            <a:r>
              <a:rPr b="1" lang="en" u="sng"/>
              <a:t>Print Services</a:t>
            </a:r>
            <a:r>
              <a:rPr b="1" lang="en"/>
              <a:t>: </a:t>
            </a:r>
          </a:p>
          <a:p>
            <a:pPr lvl="0" rtl="0">
              <a:spcBef>
                <a:spcPts val="0"/>
              </a:spcBef>
              <a:buNone/>
            </a:pPr>
            <a:r>
              <a:rPr b="1" lang="en"/>
              <a:t>1700 Y st.</a:t>
            </a:r>
            <a:r>
              <a:rPr lang="en"/>
              <a:t>  </a:t>
            </a:r>
          </a:p>
          <a:p>
            <a:pPr indent="-228600" lvl="0" marL="457200" rtl="0">
              <a:spcBef>
                <a:spcPts val="0"/>
              </a:spcBef>
            </a:pPr>
            <a:r>
              <a:rPr lang="en"/>
              <a:t>Makerbot Replicator 2 ~$2500 </a:t>
            </a:r>
          </a:p>
          <a:p>
            <a:pPr indent="-228600" lvl="0" marL="457200" rtl="0">
              <a:spcBef>
                <a:spcPts val="0"/>
              </a:spcBef>
            </a:pPr>
            <a:r>
              <a:rPr lang="en"/>
              <a:t>11”x6”x6” build size</a:t>
            </a:r>
          </a:p>
          <a:p>
            <a:pPr indent="-228600" lvl="0" marL="457200" rtl="0">
              <a:spcBef>
                <a:spcPts val="0"/>
              </a:spcBef>
            </a:pPr>
            <a:r>
              <a:rPr lang="en"/>
              <a:t>Print cost $0.21/gram</a:t>
            </a:r>
          </a:p>
          <a:p>
            <a:pPr indent="-228600" lvl="0" marL="457200">
              <a:spcBef>
                <a:spcPts val="0"/>
              </a:spcBef>
            </a:pPr>
            <a:r>
              <a:rPr lang="en"/>
              <a:t>Open to anyone in UNL community and the public</a:t>
            </a:r>
          </a:p>
        </p:txBody>
      </p:sp>
      <p:sp>
        <p:nvSpPr>
          <p:cNvPr id="174" name="Shape 174"/>
          <p:cNvSpPr txBox="1"/>
          <p:nvPr>
            <p:ph idx="1" type="body"/>
          </p:nvPr>
        </p:nvSpPr>
        <p:spPr>
          <a:xfrm>
            <a:off x="2490400" y="1087600"/>
            <a:ext cx="2311800" cy="3179400"/>
          </a:xfrm>
          <a:prstGeom prst="rect">
            <a:avLst/>
          </a:prstGeom>
        </p:spPr>
        <p:txBody>
          <a:bodyPr anchorCtr="0" anchor="t" bIns="91425" lIns="91425" rIns="91425" tIns="91425">
            <a:noAutofit/>
          </a:bodyPr>
          <a:lstStyle/>
          <a:p>
            <a:pPr lvl="0" rtl="0">
              <a:spcBef>
                <a:spcPts val="0"/>
              </a:spcBef>
              <a:buNone/>
            </a:pPr>
            <a:r>
              <a:rPr b="1" lang="en" u="sng"/>
              <a:t>Architecture Fabrication Lab</a:t>
            </a:r>
            <a:r>
              <a:rPr b="1" lang="en"/>
              <a:t>: </a:t>
            </a:r>
          </a:p>
          <a:p>
            <a:pPr lvl="0" rtl="0">
              <a:spcBef>
                <a:spcPts val="0"/>
              </a:spcBef>
              <a:buNone/>
            </a:pPr>
            <a:r>
              <a:rPr b="1" lang="en"/>
              <a:t>ARCH 210</a:t>
            </a:r>
          </a:p>
          <a:p>
            <a:pPr indent="-228600" lvl="0" marL="457200" rtl="0">
              <a:spcBef>
                <a:spcPts val="0"/>
              </a:spcBef>
            </a:pPr>
            <a:r>
              <a:rPr lang="en"/>
              <a:t>Six printers </a:t>
            </a:r>
          </a:p>
          <a:p>
            <a:pPr indent="-228600" lvl="0" marL="457200" rtl="0">
              <a:spcBef>
                <a:spcPts val="0"/>
              </a:spcBef>
            </a:pPr>
            <a:r>
              <a:rPr lang="en"/>
              <a:t>Print cost ??</a:t>
            </a:r>
          </a:p>
          <a:p>
            <a:pPr indent="-228600" lvl="0" marL="457200" rtl="0">
              <a:spcBef>
                <a:spcPts val="0"/>
              </a:spcBef>
            </a:pPr>
            <a:r>
              <a:rPr lang="en"/>
              <a:t>Anyone in College of Architecture</a:t>
            </a:r>
          </a:p>
          <a:p>
            <a:pPr indent="-228600" lvl="0" marL="457200" rtl="0">
              <a:spcBef>
                <a:spcPts val="0"/>
              </a:spcBef>
            </a:pPr>
            <a:r>
              <a:rPr lang="en"/>
              <a:t>Others can use but low priority</a:t>
            </a:r>
          </a:p>
        </p:txBody>
      </p:sp>
      <p:sp>
        <p:nvSpPr>
          <p:cNvPr id="175" name="Shape 175"/>
          <p:cNvSpPr txBox="1"/>
          <p:nvPr>
            <p:ph idx="1" type="body"/>
          </p:nvPr>
        </p:nvSpPr>
        <p:spPr>
          <a:xfrm>
            <a:off x="4852600" y="1087600"/>
            <a:ext cx="2311800" cy="3179400"/>
          </a:xfrm>
          <a:prstGeom prst="rect">
            <a:avLst/>
          </a:prstGeom>
        </p:spPr>
        <p:txBody>
          <a:bodyPr anchorCtr="0" anchor="t" bIns="91425" lIns="91425" rIns="91425" tIns="91425">
            <a:noAutofit/>
          </a:bodyPr>
          <a:lstStyle/>
          <a:p>
            <a:pPr lvl="0" rtl="0">
              <a:spcBef>
                <a:spcPts val="0"/>
              </a:spcBef>
              <a:buNone/>
            </a:pPr>
            <a:r>
              <a:rPr b="1" lang="en" u="sng"/>
              <a:t>Art Fabrication Space</a:t>
            </a:r>
            <a:r>
              <a:rPr b="1" lang="en"/>
              <a:t>: </a:t>
            </a:r>
          </a:p>
          <a:p>
            <a:pPr lvl="0" rtl="0">
              <a:spcBef>
                <a:spcPts val="0"/>
              </a:spcBef>
              <a:buNone/>
            </a:pPr>
            <a:r>
              <a:rPr b="1" lang="en"/>
              <a:t>Richards Hall 28A</a:t>
            </a:r>
          </a:p>
          <a:p>
            <a:pPr indent="-228600" lvl="0" marL="457200" rtl="0">
              <a:spcBef>
                <a:spcPts val="0"/>
              </a:spcBef>
            </a:pPr>
            <a:r>
              <a:rPr lang="en"/>
              <a:t>Relatively new lab &amp; equipment </a:t>
            </a:r>
          </a:p>
          <a:p>
            <a:pPr indent="-228600" lvl="0" marL="457200" rtl="0">
              <a:spcBef>
                <a:spcPts val="0"/>
              </a:spcBef>
            </a:pPr>
            <a:r>
              <a:rPr lang="en"/>
              <a:t>Print cost ??</a:t>
            </a:r>
          </a:p>
          <a:p>
            <a:pPr indent="-228600" lvl="0" marL="457200" rtl="0">
              <a:spcBef>
                <a:spcPts val="0"/>
              </a:spcBef>
            </a:pPr>
            <a:r>
              <a:rPr lang="en"/>
              <a:t>Art students only</a:t>
            </a:r>
          </a:p>
        </p:txBody>
      </p:sp>
      <p:sp>
        <p:nvSpPr>
          <p:cNvPr id="176" name="Shape 176"/>
          <p:cNvSpPr txBox="1"/>
          <p:nvPr>
            <p:ph idx="1" type="body"/>
          </p:nvPr>
        </p:nvSpPr>
        <p:spPr>
          <a:xfrm>
            <a:off x="6986200" y="1087600"/>
            <a:ext cx="2311800" cy="3179400"/>
          </a:xfrm>
          <a:prstGeom prst="rect">
            <a:avLst/>
          </a:prstGeom>
        </p:spPr>
        <p:txBody>
          <a:bodyPr anchorCtr="0" anchor="t" bIns="91425" lIns="91425" rIns="91425" tIns="91425">
            <a:noAutofit/>
          </a:bodyPr>
          <a:lstStyle/>
          <a:p>
            <a:pPr lvl="0" rtl="0">
              <a:spcBef>
                <a:spcPts val="0"/>
              </a:spcBef>
              <a:buNone/>
            </a:pPr>
            <a:r>
              <a:rPr b="1" lang="en" u="sng"/>
              <a:t>EE Lab</a:t>
            </a:r>
            <a:r>
              <a:rPr b="1" lang="en"/>
              <a:t>: </a:t>
            </a:r>
          </a:p>
          <a:p>
            <a:pPr lvl="0" rtl="0">
              <a:spcBef>
                <a:spcPts val="0"/>
              </a:spcBef>
              <a:buNone/>
            </a:pPr>
            <a:r>
              <a:rPr b="1" lang="en"/>
              <a:t>SEC 122</a:t>
            </a:r>
          </a:p>
          <a:p>
            <a:pPr indent="-228600" lvl="0" marL="457200" rtl="0">
              <a:spcBef>
                <a:spcPts val="0"/>
              </a:spcBef>
            </a:pPr>
            <a:r>
              <a:rPr lang="en"/>
              <a:t>Ultimaker 2 ~$1999</a:t>
            </a:r>
          </a:p>
          <a:p>
            <a:pPr indent="-228600" lvl="0" marL="457200" rtl="0">
              <a:spcBef>
                <a:spcPts val="0"/>
              </a:spcBef>
            </a:pPr>
            <a:r>
              <a:rPr lang="en"/>
              <a:t>8.7”x8.7”x8.7”</a:t>
            </a:r>
          </a:p>
          <a:p>
            <a:pPr indent="-228600" lvl="0" marL="457200" rtl="0">
              <a:spcBef>
                <a:spcPts val="0"/>
              </a:spcBef>
            </a:pPr>
            <a:r>
              <a:rPr lang="en"/>
              <a:t>Print cost $1/print + $0.05/gram</a:t>
            </a:r>
          </a:p>
          <a:p>
            <a:pPr indent="-228600" lvl="0" marL="457200" rtl="0">
              <a:spcBef>
                <a:spcPts val="0"/>
              </a:spcBef>
            </a:pPr>
            <a:r>
              <a:rPr lang="en"/>
              <a:t>EE students only</a:t>
            </a:r>
          </a:p>
        </p:txBody>
      </p:sp>
      <p:pic>
        <p:nvPicPr>
          <p:cNvPr id="177" name="Shape 177"/>
          <p:cNvPicPr preferRelativeResize="0"/>
          <p:nvPr/>
        </p:nvPicPr>
        <p:blipFill>
          <a:blip r:embed="rId3">
            <a:alphaModFix/>
          </a:blip>
          <a:stretch>
            <a:fillRect/>
          </a:stretch>
        </p:blipFill>
        <p:spPr>
          <a:xfrm>
            <a:off x="467975" y="3559453"/>
            <a:ext cx="1830299" cy="1525242"/>
          </a:xfrm>
          <a:prstGeom prst="rect">
            <a:avLst/>
          </a:prstGeom>
          <a:noFill/>
          <a:ln>
            <a:noFill/>
          </a:ln>
        </p:spPr>
      </p:pic>
      <p:pic>
        <p:nvPicPr>
          <p:cNvPr id="178" name="Shape 178"/>
          <p:cNvPicPr preferRelativeResize="0"/>
          <p:nvPr/>
        </p:nvPicPr>
        <p:blipFill>
          <a:blip r:embed="rId4">
            <a:alphaModFix/>
          </a:blip>
          <a:stretch>
            <a:fillRect/>
          </a:stretch>
        </p:blipFill>
        <p:spPr>
          <a:xfrm>
            <a:off x="7240600" y="3311150"/>
            <a:ext cx="1727899" cy="172789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alent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7FCB1BAA47A9448339230FC88E1FF6" ma:contentTypeVersion="0" ma:contentTypeDescription="Create a new document." ma:contentTypeScope="" ma:versionID="6f58da1d10b865dc7b344c44ed228a1f">
  <xsd:schema xmlns:xsd="http://www.w3.org/2001/XMLSchema" xmlns:xs="http://www.w3.org/2001/XMLSchema" xmlns:p="http://schemas.microsoft.com/office/2006/metadata/properties" targetNamespace="http://schemas.microsoft.com/office/2006/metadata/properties" ma:root="true" ma:fieldsID="b8637c855df81a8bfe9513817023306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65E3E5-8A73-4E7A-8166-6BF658BB4358}"/>
</file>

<file path=customXml/itemProps2.xml><?xml version="1.0" encoding="utf-8"?>
<ds:datastoreItem xmlns:ds="http://schemas.openxmlformats.org/officeDocument/2006/customXml" ds:itemID="{2BDE61E2-9BC1-47DB-9973-2AF597FCABEC}"/>
</file>

<file path=customXml/itemProps3.xml><?xml version="1.0" encoding="utf-8"?>
<ds:datastoreItem xmlns:ds="http://schemas.openxmlformats.org/officeDocument/2006/customXml" ds:itemID="{52F6FBEA-83C7-4B49-AEF6-08F89108F529}"/>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0x010100DD7FCB1BAA47A9448339230FC88E1FF6</vt:lpwstr>
  </property>
</Properties>
</file>